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5" r:id="rId1"/>
  </p:sldMasterIdLst>
  <p:notesMasterIdLst>
    <p:notesMasterId r:id="rId38"/>
  </p:notesMasterIdLst>
  <p:sldIdLst>
    <p:sldId id="256" r:id="rId2"/>
    <p:sldId id="284" r:id="rId3"/>
    <p:sldId id="296" r:id="rId4"/>
    <p:sldId id="349" r:id="rId5"/>
    <p:sldId id="376" r:id="rId6"/>
    <p:sldId id="315" r:id="rId7"/>
    <p:sldId id="378" r:id="rId8"/>
    <p:sldId id="379" r:id="rId9"/>
    <p:sldId id="380" r:id="rId10"/>
    <p:sldId id="381" r:id="rId11"/>
    <p:sldId id="350" r:id="rId12"/>
    <p:sldId id="352" r:id="rId13"/>
    <p:sldId id="359" r:id="rId14"/>
    <p:sldId id="360" r:id="rId15"/>
    <p:sldId id="353" r:id="rId16"/>
    <p:sldId id="354" r:id="rId17"/>
    <p:sldId id="355" r:id="rId18"/>
    <p:sldId id="356" r:id="rId19"/>
    <p:sldId id="357" r:id="rId20"/>
    <p:sldId id="361" r:id="rId21"/>
    <p:sldId id="362" r:id="rId22"/>
    <p:sldId id="351" r:id="rId23"/>
    <p:sldId id="363" r:id="rId24"/>
    <p:sldId id="365" r:id="rId25"/>
    <p:sldId id="372" r:id="rId26"/>
    <p:sldId id="373" r:id="rId27"/>
    <p:sldId id="375" r:id="rId28"/>
    <p:sldId id="377" r:id="rId29"/>
    <p:sldId id="366" r:id="rId30"/>
    <p:sldId id="368" r:id="rId31"/>
    <p:sldId id="367" r:id="rId32"/>
    <p:sldId id="369" r:id="rId33"/>
    <p:sldId id="370" r:id="rId34"/>
    <p:sldId id="371" r:id="rId35"/>
    <p:sldId id="374" r:id="rId36"/>
    <p:sldId id="28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05"/>
    <p:restoredTop sz="94690"/>
  </p:normalViewPr>
  <p:slideViewPr>
    <p:cSldViewPr snapToGrid="0" snapToObjects="1">
      <p:cViewPr varScale="1">
        <p:scale>
          <a:sx n="98" d="100"/>
          <a:sy n="98" d="100"/>
        </p:scale>
        <p:origin x="2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DE0B96-A0E3-42B1-8654-7191B249AB04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709710-CCD8-471F-B791-E85C0089C537}">
      <dgm:prSet/>
      <dgm:spPr/>
      <dgm:t>
        <a:bodyPr/>
        <a:lstStyle/>
        <a:p>
          <a:r>
            <a:rPr lang="es-ES_tradnl" dirty="0"/>
            <a:t>Problemas tipo </a:t>
          </a:r>
          <a:r>
            <a:rPr lang="es-ES_tradnl" dirty="0" err="1"/>
            <a:t>greedy</a:t>
          </a:r>
          <a:endParaRPr lang="en-US" dirty="0"/>
        </a:p>
      </dgm:t>
    </dgm:pt>
    <dgm:pt modelId="{1B70E0FC-2233-4CA6-BB13-3947D6EBCAA8}" type="parTrans" cxnId="{59EB19FE-0F23-462C-A344-21B3EEAB0454}">
      <dgm:prSet/>
      <dgm:spPr/>
      <dgm:t>
        <a:bodyPr/>
        <a:lstStyle/>
        <a:p>
          <a:endParaRPr lang="en-US"/>
        </a:p>
      </dgm:t>
    </dgm:pt>
    <dgm:pt modelId="{9FF6E091-8C74-47E8-A161-FFE4FD32C273}" type="sibTrans" cxnId="{59EB19FE-0F23-462C-A344-21B3EEAB0454}">
      <dgm:prSet/>
      <dgm:spPr/>
      <dgm:t>
        <a:bodyPr/>
        <a:lstStyle/>
        <a:p>
          <a:endParaRPr lang="en-US"/>
        </a:p>
      </dgm:t>
    </dgm:pt>
    <dgm:pt modelId="{FC442C1F-0A2F-40BD-AFA9-4D283C1B6EC5}">
      <dgm:prSet/>
      <dgm:spPr/>
      <dgm:t>
        <a:bodyPr/>
        <a:lstStyle/>
        <a:p>
          <a:r>
            <a:rPr lang="es-ES_tradnl" dirty="0"/>
            <a:t>Concepto</a:t>
          </a:r>
          <a:endParaRPr lang="en-US" dirty="0"/>
        </a:p>
      </dgm:t>
    </dgm:pt>
    <dgm:pt modelId="{715FDDF0-16E5-4CA7-A06C-5704E1B0468E}" type="parTrans" cxnId="{1737204D-8E8C-4769-9EE1-9D42E2DE29CF}">
      <dgm:prSet/>
      <dgm:spPr/>
      <dgm:t>
        <a:bodyPr/>
        <a:lstStyle/>
        <a:p>
          <a:endParaRPr lang="en-US"/>
        </a:p>
      </dgm:t>
    </dgm:pt>
    <dgm:pt modelId="{5BFF5B5A-4AF1-4DC7-AE46-CA3BE56CD22C}" type="sibTrans" cxnId="{1737204D-8E8C-4769-9EE1-9D42E2DE29CF}">
      <dgm:prSet/>
      <dgm:spPr/>
      <dgm:t>
        <a:bodyPr/>
        <a:lstStyle/>
        <a:p>
          <a:endParaRPr lang="en-US"/>
        </a:p>
      </dgm:t>
    </dgm:pt>
    <dgm:pt modelId="{220BBF36-256B-4277-8153-89CB84D5A911}">
      <dgm:prSet/>
      <dgm:spPr/>
      <dgm:t>
        <a:bodyPr/>
        <a:lstStyle/>
        <a:p>
          <a:r>
            <a:rPr lang="es-ES_tradnl" dirty="0"/>
            <a:t>Recursión</a:t>
          </a:r>
          <a:endParaRPr lang="en-US" dirty="0"/>
        </a:p>
      </dgm:t>
    </dgm:pt>
    <dgm:pt modelId="{64FDEDC6-64C5-45FA-9D40-A85490FA7A5A}" type="parTrans" cxnId="{20E673AB-D5F4-4A18-B024-9EF1CD44BAC7}">
      <dgm:prSet/>
      <dgm:spPr/>
      <dgm:t>
        <a:bodyPr/>
        <a:lstStyle/>
        <a:p>
          <a:endParaRPr lang="en-US"/>
        </a:p>
      </dgm:t>
    </dgm:pt>
    <dgm:pt modelId="{19DD44CE-8492-4D17-95C5-1A12E849B7C5}" type="sibTrans" cxnId="{20E673AB-D5F4-4A18-B024-9EF1CD44BAC7}">
      <dgm:prSet/>
      <dgm:spPr/>
      <dgm:t>
        <a:bodyPr/>
        <a:lstStyle/>
        <a:p>
          <a:endParaRPr lang="en-US"/>
        </a:p>
      </dgm:t>
    </dgm:pt>
    <dgm:pt modelId="{5EBEA86C-3952-4691-8A50-7A70BAD57FB0}">
      <dgm:prSet/>
      <dgm:spPr/>
      <dgm:t>
        <a:bodyPr/>
        <a:lstStyle/>
        <a:p>
          <a:r>
            <a:rPr lang="es-ES_tradnl" noProof="0" dirty="0"/>
            <a:t>Definición</a:t>
          </a:r>
        </a:p>
      </dgm:t>
    </dgm:pt>
    <dgm:pt modelId="{C5DAACA7-AB39-4827-ACC5-8A873CCDDF5D}" type="parTrans" cxnId="{1D295E44-BADE-4163-960B-FCB44B45311F}">
      <dgm:prSet/>
      <dgm:spPr/>
      <dgm:t>
        <a:bodyPr/>
        <a:lstStyle/>
        <a:p>
          <a:endParaRPr lang="en-US"/>
        </a:p>
      </dgm:t>
    </dgm:pt>
    <dgm:pt modelId="{7B316506-D023-43B2-8CDD-F26E9428B109}" type="sibTrans" cxnId="{1D295E44-BADE-4163-960B-FCB44B45311F}">
      <dgm:prSet/>
      <dgm:spPr/>
      <dgm:t>
        <a:bodyPr/>
        <a:lstStyle/>
        <a:p>
          <a:endParaRPr lang="en-US"/>
        </a:p>
      </dgm:t>
    </dgm:pt>
    <dgm:pt modelId="{BF6519B4-A30C-47CF-BDEB-CDBD0EC05F40}">
      <dgm:prSet/>
      <dgm:spPr/>
      <dgm:t>
        <a:bodyPr/>
        <a:lstStyle/>
        <a:p>
          <a:r>
            <a:rPr lang="es-ES_tradnl" noProof="0" dirty="0"/>
            <a:t>Ejemplo de problema de Project Euler</a:t>
          </a:r>
        </a:p>
      </dgm:t>
    </dgm:pt>
    <dgm:pt modelId="{DD378A8E-B025-496D-B6A9-0F4F9CDF752B}" type="parTrans" cxnId="{8360CCCA-237B-4E9B-A5CD-5B49E9326BBC}">
      <dgm:prSet/>
      <dgm:spPr/>
      <dgm:t>
        <a:bodyPr/>
        <a:lstStyle/>
        <a:p>
          <a:endParaRPr lang="en-US"/>
        </a:p>
      </dgm:t>
    </dgm:pt>
    <dgm:pt modelId="{F8E81312-4ED8-4F71-B215-9923C7BCFEC5}" type="sibTrans" cxnId="{8360CCCA-237B-4E9B-A5CD-5B49E9326BBC}">
      <dgm:prSet/>
      <dgm:spPr/>
      <dgm:t>
        <a:bodyPr/>
        <a:lstStyle/>
        <a:p>
          <a:endParaRPr lang="en-US"/>
        </a:p>
      </dgm:t>
    </dgm:pt>
    <dgm:pt modelId="{344A65C0-A708-4656-9752-DAC1CE54F373}">
      <dgm:prSet/>
      <dgm:spPr/>
      <dgm:t>
        <a:bodyPr/>
        <a:lstStyle/>
        <a:p>
          <a:r>
            <a:rPr lang="es-ES_tradnl" dirty="0"/>
            <a:t>Programación dinámica</a:t>
          </a:r>
          <a:endParaRPr lang="en-US" dirty="0"/>
        </a:p>
      </dgm:t>
    </dgm:pt>
    <dgm:pt modelId="{22A1B96F-4A74-4B67-A9DC-6D11E2A2AB46}" type="parTrans" cxnId="{B2D05E99-6F6A-43D5-86D4-94C4C28644CD}">
      <dgm:prSet/>
      <dgm:spPr/>
      <dgm:t>
        <a:bodyPr/>
        <a:lstStyle/>
        <a:p>
          <a:endParaRPr lang="en-US"/>
        </a:p>
      </dgm:t>
    </dgm:pt>
    <dgm:pt modelId="{AB503362-1EEE-4AC4-9970-3BCEB115F962}" type="sibTrans" cxnId="{B2D05E99-6F6A-43D5-86D4-94C4C28644CD}">
      <dgm:prSet/>
      <dgm:spPr/>
      <dgm:t>
        <a:bodyPr/>
        <a:lstStyle/>
        <a:p>
          <a:endParaRPr lang="en-US"/>
        </a:p>
      </dgm:t>
    </dgm:pt>
    <dgm:pt modelId="{E0C8AE22-EBC1-4CE5-9F81-8426C30C0D29}">
      <dgm:prSet/>
      <dgm:spPr/>
      <dgm:t>
        <a:bodyPr/>
        <a:lstStyle/>
        <a:p>
          <a:r>
            <a:rPr lang="es-ES_tradnl" noProof="0" dirty="0"/>
            <a:t>Definición</a:t>
          </a:r>
        </a:p>
      </dgm:t>
    </dgm:pt>
    <dgm:pt modelId="{2DF33882-BA1A-41F6-A8FC-CD39FAB6E572}" type="parTrans" cxnId="{F96A0372-DCFA-41A8-A28C-AAAB4314FC74}">
      <dgm:prSet/>
      <dgm:spPr/>
      <dgm:t>
        <a:bodyPr/>
        <a:lstStyle/>
        <a:p>
          <a:endParaRPr lang="en-US"/>
        </a:p>
      </dgm:t>
    </dgm:pt>
    <dgm:pt modelId="{2D04D94E-C11D-4297-87E6-FA5725BC66CB}" type="sibTrans" cxnId="{F96A0372-DCFA-41A8-A28C-AAAB4314FC74}">
      <dgm:prSet/>
      <dgm:spPr/>
      <dgm:t>
        <a:bodyPr/>
        <a:lstStyle/>
        <a:p>
          <a:endParaRPr lang="en-US"/>
        </a:p>
      </dgm:t>
    </dgm:pt>
    <dgm:pt modelId="{366E6169-2547-2F44-BE4B-8CBC055F9988}">
      <dgm:prSet/>
      <dgm:spPr/>
      <dgm:t>
        <a:bodyPr/>
        <a:lstStyle/>
        <a:p>
          <a:r>
            <a:rPr lang="es-ES_tradnl" noProof="0" dirty="0"/>
            <a:t>Uso típico</a:t>
          </a:r>
        </a:p>
      </dgm:t>
    </dgm:pt>
    <dgm:pt modelId="{C32CD271-7C03-C741-AC53-5070BD80DC90}" type="parTrans" cxnId="{AB45456A-8462-E443-9BFE-B969D43F8BEC}">
      <dgm:prSet/>
      <dgm:spPr/>
      <dgm:t>
        <a:bodyPr/>
        <a:lstStyle/>
        <a:p>
          <a:endParaRPr lang="en-US"/>
        </a:p>
      </dgm:t>
    </dgm:pt>
    <dgm:pt modelId="{6337DA5B-D5DB-514A-A4B4-A6946DB2663F}" type="sibTrans" cxnId="{AB45456A-8462-E443-9BFE-B969D43F8BEC}">
      <dgm:prSet/>
      <dgm:spPr/>
      <dgm:t>
        <a:bodyPr/>
        <a:lstStyle/>
        <a:p>
          <a:endParaRPr lang="en-US"/>
        </a:p>
      </dgm:t>
    </dgm:pt>
    <dgm:pt modelId="{0228CBA0-917A-A549-99AE-C12B6ABF85F4}">
      <dgm:prSet/>
      <dgm:spPr/>
      <dgm:t>
        <a:bodyPr/>
        <a:lstStyle/>
        <a:p>
          <a:r>
            <a:rPr lang="es-ES_tradnl" noProof="0" dirty="0"/>
            <a:t>Usos típicos</a:t>
          </a:r>
        </a:p>
      </dgm:t>
    </dgm:pt>
    <dgm:pt modelId="{6A654407-082D-3049-8F93-98B8610A5354}" type="parTrans" cxnId="{EFB9DB68-2A65-4346-A93A-C963F5C4884A}">
      <dgm:prSet/>
      <dgm:spPr/>
      <dgm:t>
        <a:bodyPr/>
        <a:lstStyle/>
        <a:p>
          <a:endParaRPr lang="en-US"/>
        </a:p>
      </dgm:t>
    </dgm:pt>
    <dgm:pt modelId="{52C12D22-9F65-1443-A8FC-6A05D1CB2109}" type="sibTrans" cxnId="{EFB9DB68-2A65-4346-A93A-C963F5C4884A}">
      <dgm:prSet/>
      <dgm:spPr/>
      <dgm:t>
        <a:bodyPr/>
        <a:lstStyle/>
        <a:p>
          <a:endParaRPr lang="en-US"/>
        </a:p>
      </dgm:t>
    </dgm:pt>
    <dgm:pt modelId="{64AD34A2-3118-844C-BEC2-FF4DBB5241A0}">
      <dgm:prSet/>
      <dgm:spPr/>
      <dgm:t>
        <a:bodyPr/>
        <a:lstStyle/>
        <a:p>
          <a:r>
            <a:rPr lang="es-ES_tradnl" noProof="0" dirty="0"/>
            <a:t>Problema clásico: cálculo de la sucesión de Fibonacci</a:t>
          </a:r>
        </a:p>
      </dgm:t>
    </dgm:pt>
    <dgm:pt modelId="{2D5254DD-6E3C-5744-AF53-5739E12E209C}" type="parTrans" cxnId="{BD911985-A615-7F4C-BCBB-7CA895E7D431}">
      <dgm:prSet/>
      <dgm:spPr/>
      <dgm:t>
        <a:bodyPr/>
        <a:lstStyle/>
        <a:p>
          <a:endParaRPr lang="en-US"/>
        </a:p>
      </dgm:t>
    </dgm:pt>
    <dgm:pt modelId="{A6DECD59-12A1-5640-9A39-F74B4A40C647}" type="sibTrans" cxnId="{BD911985-A615-7F4C-BCBB-7CA895E7D431}">
      <dgm:prSet/>
      <dgm:spPr/>
      <dgm:t>
        <a:bodyPr/>
        <a:lstStyle/>
        <a:p>
          <a:endParaRPr lang="en-US"/>
        </a:p>
      </dgm:t>
    </dgm:pt>
    <dgm:pt modelId="{0C870C48-76A1-344C-849C-696DF54E8868}">
      <dgm:prSet/>
      <dgm:spPr/>
      <dgm:t>
        <a:bodyPr/>
        <a:lstStyle/>
        <a:p>
          <a:r>
            <a:rPr lang="es-ES_tradnl" noProof="0" dirty="0"/>
            <a:t>Características de los problemas de DP</a:t>
          </a:r>
        </a:p>
      </dgm:t>
    </dgm:pt>
    <dgm:pt modelId="{41D1F09D-EF61-5E42-BAC0-010191B1DDF0}" type="parTrans" cxnId="{6EA58D6E-F7B7-1F4F-8033-356861731D60}">
      <dgm:prSet/>
      <dgm:spPr/>
      <dgm:t>
        <a:bodyPr/>
        <a:lstStyle/>
        <a:p>
          <a:endParaRPr lang="en-US"/>
        </a:p>
      </dgm:t>
    </dgm:pt>
    <dgm:pt modelId="{3D4CF273-C26B-2642-A815-25893F957371}" type="sibTrans" cxnId="{6EA58D6E-F7B7-1F4F-8033-356861731D60}">
      <dgm:prSet/>
      <dgm:spPr/>
      <dgm:t>
        <a:bodyPr/>
        <a:lstStyle/>
        <a:p>
          <a:endParaRPr lang="en-US"/>
        </a:p>
      </dgm:t>
    </dgm:pt>
    <dgm:pt modelId="{08656362-8A79-FD4C-876F-768E5B89F128}">
      <dgm:prSet/>
      <dgm:spPr/>
      <dgm:t>
        <a:bodyPr/>
        <a:lstStyle/>
        <a:p>
          <a:r>
            <a:rPr lang="es-ES_tradnl" noProof="0" dirty="0"/>
            <a:t>Ejemplo de DP bottom up</a:t>
          </a:r>
        </a:p>
      </dgm:t>
    </dgm:pt>
    <dgm:pt modelId="{6D4B7229-CA65-3A4F-9CC1-9F4A09E749EE}" type="parTrans" cxnId="{7AE0106D-79FD-004A-A270-CC4CB8157E01}">
      <dgm:prSet/>
      <dgm:spPr/>
      <dgm:t>
        <a:bodyPr/>
        <a:lstStyle/>
        <a:p>
          <a:endParaRPr lang="en-US"/>
        </a:p>
      </dgm:t>
    </dgm:pt>
    <dgm:pt modelId="{B408A677-6784-9044-9E11-8667FA087323}" type="sibTrans" cxnId="{7AE0106D-79FD-004A-A270-CC4CB8157E01}">
      <dgm:prSet/>
      <dgm:spPr/>
      <dgm:t>
        <a:bodyPr/>
        <a:lstStyle/>
        <a:p>
          <a:endParaRPr lang="en-US"/>
        </a:p>
      </dgm:t>
    </dgm:pt>
    <dgm:pt modelId="{AE676B26-5CD7-1742-A067-1B5B0C12257D}">
      <dgm:prSet/>
      <dgm:spPr/>
      <dgm:t>
        <a:bodyPr/>
        <a:lstStyle/>
        <a:p>
          <a:r>
            <a:rPr lang="es-ES_tradnl" noProof="0" dirty="0"/>
            <a:t>Ejemplo de DP top down</a:t>
          </a:r>
        </a:p>
      </dgm:t>
    </dgm:pt>
    <dgm:pt modelId="{73ABF941-12A4-DE43-854E-B2F2A3A0EBA0}" type="parTrans" cxnId="{DE14E9D3-8436-CD41-BBD4-679FA618F5A7}">
      <dgm:prSet/>
      <dgm:spPr/>
      <dgm:t>
        <a:bodyPr/>
        <a:lstStyle/>
        <a:p>
          <a:endParaRPr lang="en-US"/>
        </a:p>
      </dgm:t>
    </dgm:pt>
    <dgm:pt modelId="{45759EB4-0C22-3543-BA3A-19009A1FE6A7}" type="sibTrans" cxnId="{DE14E9D3-8436-CD41-BBD4-679FA618F5A7}">
      <dgm:prSet/>
      <dgm:spPr/>
      <dgm:t>
        <a:bodyPr/>
        <a:lstStyle/>
        <a:p>
          <a:endParaRPr lang="en-US"/>
        </a:p>
      </dgm:t>
    </dgm:pt>
    <dgm:pt modelId="{D3FB0F0E-F96B-074A-8EA1-908C4135EB6D}">
      <dgm:prSet/>
      <dgm:spPr/>
      <dgm:t>
        <a:bodyPr/>
        <a:lstStyle/>
        <a:p>
          <a:r>
            <a:rPr lang="es-ES_tradnl" noProof="0" dirty="0"/>
            <a:t>Subproblemas que se traslapan</a:t>
          </a:r>
        </a:p>
      </dgm:t>
    </dgm:pt>
    <dgm:pt modelId="{1363E00E-15DC-F84F-A9E3-82E848EDBDC3}" type="parTrans" cxnId="{8DC9AF6E-6417-3D45-9291-2987683C6D46}">
      <dgm:prSet/>
      <dgm:spPr/>
      <dgm:t>
        <a:bodyPr/>
        <a:lstStyle/>
        <a:p>
          <a:endParaRPr lang="en-US"/>
        </a:p>
      </dgm:t>
    </dgm:pt>
    <dgm:pt modelId="{8435483A-8C3A-9549-8108-81C6F3413424}" type="sibTrans" cxnId="{8DC9AF6E-6417-3D45-9291-2987683C6D46}">
      <dgm:prSet/>
      <dgm:spPr/>
      <dgm:t>
        <a:bodyPr/>
        <a:lstStyle/>
        <a:p>
          <a:endParaRPr lang="en-US"/>
        </a:p>
      </dgm:t>
    </dgm:pt>
    <dgm:pt modelId="{B4FEAF9D-A701-694E-AC51-06DF9668781A}">
      <dgm:prSet/>
      <dgm:spPr/>
      <dgm:t>
        <a:bodyPr/>
        <a:lstStyle/>
        <a:p>
          <a:r>
            <a:rPr lang="es-ES_tradnl" noProof="0" dirty="0"/>
            <a:t>Subestructuras óptimas</a:t>
          </a:r>
        </a:p>
      </dgm:t>
    </dgm:pt>
    <dgm:pt modelId="{80A2AB95-873C-884A-9DFF-2EC26E72B8DE}" type="parTrans" cxnId="{B9059A16-57C8-A344-A43F-6C8EAFE7BD0B}">
      <dgm:prSet/>
      <dgm:spPr/>
      <dgm:t>
        <a:bodyPr/>
        <a:lstStyle/>
        <a:p>
          <a:endParaRPr lang="en-US"/>
        </a:p>
      </dgm:t>
    </dgm:pt>
    <dgm:pt modelId="{08B8D097-3566-154E-8E29-54B7B816A05B}" type="sibTrans" cxnId="{B9059A16-57C8-A344-A43F-6C8EAFE7BD0B}">
      <dgm:prSet/>
      <dgm:spPr/>
      <dgm:t>
        <a:bodyPr/>
        <a:lstStyle/>
        <a:p>
          <a:endParaRPr lang="en-US"/>
        </a:p>
      </dgm:t>
    </dgm:pt>
    <dgm:pt modelId="{D4A11D6A-E13B-F544-A26B-D527E17A07B3}">
      <dgm:prSet/>
      <dgm:spPr/>
      <dgm:t>
        <a:bodyPr/>
        <a:lstStyle/>
        <a:p>
          <a:r>
            <a:rPr lang="en-US" dirty="0" err="1"/>
            <a:t>Cuándo</a:t>
          </a:r>
          <a:r>
            <a:rPr lang="en-US" dirty="0"/>
            <a:t> </a:t>
          </a:r>
          <a:r>
            <a:rPr lang="en-US" dirty="0" err="1"/>
            <a:t>pensar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greedy</a:t>
          </a:r>
        </a:p>
      </dgm:t>
    </dgm:pt>
    <dgm:pt modelId="{18CA0BAF-FC1B-8341-A073-8A7281BD5911}" type="parTrans" cxnId="{24AFE334-F129-BB40-9201-12934EFB9EE1}">
      <dgm:prSet/>
      <dgm:spPr/>
      <dgm:t>
        <a:bodyPr/>
        <a:lstStyle/>
        <a:p>
          <a:endParaRPr lang="en-US"/>
        </a:p>
      </dgm:t>
    </dgm:pt>
    <dgm:pt modelId="{E7A58832-A2DE-2B49-9909-004C439E946C}" type="sibTrans" cxnId="{24AFE334-F129-BB40-9201-12934EFB9EE1}">
      <dgm:prSet/>
      <dgm:spPr/>
      <dgm:t>
        <a:bodyPr/>
        <a:lstStyle/>
        <a:p>
          <a:endParaRPr lang="en-US"/>
        </a:p>
      </dgm:t>
    </dgm:pt>
    <dgm:pt modelId="{9E9D999B-CEAF-714F-A9DC-EB759EE36C1D}">
      <dgm:prSet/>
      <dgm:spPr/>
      <dgm:t>
        <a:bodyPr/>
        <a:lstStyle/>
        <a:p>
          <a:r>
            <a:rPr lang="en-US" dirty="0" err="1"/>
            <a:t>Ejemplos</a:t>
          </a:r>
          <a:endParaRPr lang="en-US" dirty="0"/>
        </a:p>
      </dgm:t>
    </dgm:pt>
    <dgm:pt modelId="{B1A25E8C-93A2-0D40-B17A-2C47A69F245E}" type="parTrans" cxnId="{E3D2C69A-557C-774A-B4C5-2D5E8C663760}">
      <dgm:prSet/>
      <dgm:spPr/>
      <dgm:t>
        <a:bodyPr/>
        <a:lstStyle/>
        <a:p>
          <a:endParaRPr lang="en-US"/>
        </a:p>
      </dgm:t>
    </dgm:pt>
    <dgm:pt modelId="{537815BD-8554-2345-91AA-FBCF1F53CDDE}" type="sibTrans" cxnId="{E3D2C69A-557C-774A-B4C5-2D5E8C663760}">
      <dgm:prSet/>
      <dgm:spPr/>
      <dgm:t>
        <a:bodyPr/>
        <a:lstStyle/>
        <a:p>
          <a:endParaRPr lang="en-US"/>
        </a:p>
      </dgm:t>
    </dgm:pt>
    <dgm:pt modelId="{73FE6777-370E-064C-B7AA-62048F57147C}" type="pres">
      <dgm:prSet presAssocID="{01DE0B96-A0E3-42B1-8654-7191B249AB04}" presName="linear" presStyleCnt="0">
        <dgm:presLayoutVars>
          <dgm:dir/>
          <dgm:animLvl val="lvl"/>
          <dgm:resizeHandles val="exact"/>
        </dgm:presLayoutVars>
      </dgm:prSet>
      <dgm:spPr/>
    </dgm:pt>
    <dgm:pt modelId="{EE2AC1D4-DE25-3243-A3D7-E58143B5C979}" type="pres">
      <dgm:prSet presAssocID="{AC709710-CCD8-471F-B791-E85C0089C537}" presName="parentLin" presStyleCnt="0"/>
      <dgm:spPr/>
    </dgm:pt>
    <dgm:pt modelId="{1A292B3B-3232-9B43-B8D8-963084929F5A}" type="pres">
      <dgm:prSet presAssocID="{AC709710-CCD8-471F-B791-E85C0089C537}" presName="parentLeftMargin" presStyleLbl="node1" presStyleIdx="0" presStyleCnt="3"/>
      <dgm:spPr/>
    </dgm:pt>
    <dgm:pt modelId="{95C03C37-2AD4-1A4B-A30C-D66B71477DE0}" type="pres">
      <dgm:prSet presAssocID="{AC709710-CCD8-471F-B791-E85C0089C53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2AEC8B9-2830-114B-BBC2-7255AC47D5B3}" type="pres">
      <dgm:prSet presAssocID="{AC709710-CCD8-471F-B791-E85C0089C537}" presName="negativeSpace" presStyleCnt="0"/>
      <dgm:spPr/>
    </dgm:pt>
    <dgm:pt modelId="{6F2530A7-CD42-904D-9865-6F31941BA660}" type="pres">
      <dgm:prSet presAssocID="{AC709710-CCD8-471F-B791-E85C0089C537}" presName="childText" presStyleLbl="conFgAcc1" presStyleIdx="0" presStyleCnt="3">
        <dgm:presLayoutVars>
          <dgm:bulletEnabled val="1"/>
        </dgm:presLayoutVars>
      </dgm:prSet>
      <dgm:spPr/>
    </dgm:pt>
    <dgm:pt modelId="{EA0F7AFA-BC9B-2845-A600-7BC11313E661}" type="pres">
      <dgm:prSet presAssocID="{9FF6E091-8C74-47E8-A161-FFE4FD32C273}" presName="spaceBetweenRectangles" presStyleCnt="0"/>
      <dgm:spPr/>
    </dgm:pt>
    <dgm:pt modelId="{BD47231A-32D6-E148-940C-FA507D7EFDAC}" type="pres">
      <dgm:prSet presAssocID="{220BBF36-256B-4277-8153-89CB84D5A911}" presName="parentLin" presStyleCnt="0"/>
      <dgm:spPr/>
    </dgm:pt>
    <dgm:pt modelId="{6DFDCD3D-D920-AC43-89F9-2365E552C742}" type="pres">
      <dgm:prSet presAssocID="{220BBF36-256B-4277-8153-89CB84D5A911}" presName="parentLeftMargin" presStyleLbl="node1" presStyleIdx="0" presStyleCnt="3"/>
      <dgm:spPr/>
    </dgm:pt>
    <dgm:pt modelId="{3463C750-8C06-9B44-9B17-00D74041C39E}" type="pres">
      <dgm:prSet presAssocID="{220BBF36-256B-4277-8153-89CB84D5A91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6C4C907-2A11-9845-8727-CBB876595DEC}" type="pres">
      <dgm:prSet presAssocID="{220BBF36-256B-4277-8153-89CB84D5A911}" presName="negativeSpace" presStyleCnt="0"/>
      <dgm:spPr/>
    </dgm:pt>
    <dgm:pt modelId="{4EA78EA0-247B-094C-A4BA-449EB9A421F0}" type="pres">
      <dgm:prSet presAssocID="{220BBF36-256B-4277-8153-89CB84D5A911}" presName="childText" presStyleLbl="conFgAcc1" presStyleIdx="1" presStyleCnt="3">
        <dgm:presLayoutVars>
          <dgm:bulletEnabled val="1"/>
        </dgm:presLayoutVars>
      </dgm:prSet>
      <dgm:spPr/>
    </dgm:pt>
    <dgm:pt modelId="{BEB5EE2F-FEB1-2847-B61E-84426CCA4B7C}" type="pres">
      <dgm:prSet presAssocID="{19DD44CE-8492-4D17-95C5-1A12E849B7C5}" presName="spaceBetweenRectangles" presStyleCnt="0"/>
      <dgm:spPr/>
    </dgm:pt>
    <dgm:pt modelId="{F646F7C3-68DE-2443-BA1C-BD34AEBB3964}" type="pres">
      <dgm:prSet presAssocID="{344A65C0-A708-4656-9752-DAC1CE54F373}" presName="parentLin" presStyleCnt="0"/>
      <dgm:spPr/>
    </dgm:pt>
    <dgm:pt modelId="{203EB881-E3F1-1D4E-93EE-0A1764957189}" type="pres">
      <dgm:prSet presAssocID="{344A65C0-A708-4656-9752-DAC1CE54F373}" presName="parentLeftMargin" presStyleLbl="node1" presStyleIdx="1" presStyleCnt="3"/>
      <dgm:spPr/>
    </dgm:pt>
    <dgm:pt modelId="{268DEEC0-0B37-0341-9FBC-F008CE89577C}" type="pres">
      <dgm:prSet presAssocID="{344A65C0-A708-4656-9752-DAC1CE54F37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8AE402B-2146-4B44-9DA1-68FF75AD4960}" type="pres">
      <dgm:prSet presAssocID="{344A65C0-A708-4656-9752-DAC1CE54F373}" presName="negativeSpace" presStyleCnt="0"/>
      <dgm:spPr/>
    </dgm:pt>
    <dgm:pt modelId="{F62A6106-A275-564E-B817-084382D291D7}" type="pres">
      <dgm:prSet presAssocID="{344A65C0-A708-4656-9752-DAC1CE54F37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9059A16-57C8-A344-A43F-6C8EAFE7BD0B}" srcId="{0C870C48-76A1-344C-849C-696DF54E8868}" destId="{B4FEAF9D-A701-694E-AC51-06DF9668781A}" srcOrd="1" destOrd="0" parTransId="{80A2AB95-873C-884A-9DFF-2EC26E72B8DE}" sibTransId="{08B8D097-3566-154E-8E29-54B7B816A05B}"/>
    <dgm:cxn modelId="{25229B20-551B-D04D-B525-FD6018CBA643}" type="presOf" srcId="{220BBF36-256B-4277-8153-89CB84D5A911}" destId="{3463C750-8C06-9B44-9B17-00D74041C39E}" srcOrd="1" destOrd="0" presId="urn:microsoft.com/office/officeart/2005/8/layout/list1"/>
    <dgm:cxn modelId="{1534072A-9540-8642-82E7-476EF2415E39}" type="presOf" srcId="{AE676B26-5CD7-1742-A067-1B5B0C12257D}" destId="{F62A6106-A275-564E-B817-084382D291D7}" srcOrd="0" destOrd="6" presId="urn:microsoft.com/office/officeart/2005/8/layout/list1"/>
    <dgm:cxn modelId="{8AFB702B-7B60-444A-A365-FE2470271E1B}" type="presOf" srcId="{0C870C48-76A1-344C-849C-696DF54E8868}" destId="{F62A6106-A275-564E-B817-084382D291D7}" srcOrd="0" destOrd="2" presId="urn:microsoft.com/office/officeart/2005/8/layout/list1"/>
    <dgm:cxn modelId="{24AFE334-F129-BB40-9201-12934EFB9EE1}" srcId="{AC709710-CCD8-471F-B791-E85C0089C537}" destId="{D4A11D6A-E13B-F544-A26B-D527E17A07B3}" srcOrd="1" destOrd="0" parTransId="{18CA0BAF-FC1B-8341-A073-8A7281BD5911}" sibTransId="{E7A58832-A2DE-2B49-9909-004C439E946C}"/>
    <dgm:cxn modelId="{1D295E44-BADE-4163-960B-FCB44B45311F}" srcId="{220BBF36-256B-4277-8153-89CB84D5A911}" destId="{5EBEA86C-3952-4691-8A50-7A70BAD57FB0}" srcOrd="0" destOrd="0" parTransId="{C5DAACA7-AB39-4827-ACC5-8A873CCDDF5D}" sibTransId="{7B316506-D023-43B2-8CDD-F26E9428B109}"/>
    <dgm:cxn modelId="{F99DED45-A4FC-8C49-9AAD-F0D3DB74EDDB}" type="presOf" srcId="{E0C8AE22-EBC1-4CE5-9F81-8426C30C0D29}" destId="{F62A6106-A275-564E-B817-084382D291D7}" srcOrd="0" destOrd="0" presId="urn:microsoft.com/office/officeart/2005/8/layout/list1"/>
    <dgm:cxn modelId="{1737204D-8E8C-4769-9EE1-9D42E2DE29CF}" srcId="{AC709710-CCD8-471F-B791-E85C0089C537}" destId="{FC442C1F-0A2F-40BD-AFA9-4D283C1B6EC5}" srcOrd="0" destOrd="0" parTransId="{715FDDF0-16E5-4CA7-A06C-5704E1B0468E}" sibTransId="{5BFF5B5A-4AF1-4DC7-AE46-CA3BE56CD22C}"/>
    <dgm:cxn modelId="{2C2DFC51-8C76-A64C-8F44-A8416873FD36}" type="presOf" srcId="{08656362-8A79-FD4C-876F-768E5B89F128}" destId="{F62A6106-A275-564E-B817-084382D291D7}" srcOrd="0" destOrd="5" presId="urn:microsoft.com/office/officeart/2005/8/layout/list1"/>
    <dgm:cxn modelId="{FC19D056-4D7F-9047-BAEB-72ED2EE53904}" type="presOf" srcId="{366E6169-2547-2F44-BE4B-8CBC055F9988}" destId="{F62A6106-A275-564E-B817-084382D291D7}" srcOrd="0" destOrd="1" presId="urn:microsoft.com/office/officeart/2005/8/layout/list1"/>
    <dgm:cxn modelId="{EFB9DB68-2A65-4346-A93A-C963F5C4884A}" srcId="{220BBF36-256B-4277-8153-89CB84D5A911}" destId="{0228CBA0-917A-A549-99AE-C12B6ABF85F4}" srcOrd="1" destOrd="0" parTransId="{6A654407-082D-3049-8F93-98B8610A5354}" sibTransId="{52C12D22-9F65-1443-A8FC-6A05D1CB2109}"/>
    <dgm:cxn modelId="{26341969-FD04-A341-B70E-15A3C3F7E8A3}" type="presOf" srcId="{64AD34A2-3118-844C-BEC2-FF4DBB5241A0}" destId="{4EA78EA0-247B-094C-A4BA-449EB9A421F0}" srcOrd="0" destOrd="2" presId="urn:microsoft.com/office/officeart/2005/8/layout/list1"/>
    <dgm:cxn modelId="{AB45456A-8462-E443-9BFE-B969D43F8BEC}" srcId="{344A65C0-A708-4656-9752-DAC1CE54F373}" destId="{366E6169-2547-2F44-BE4B-8CBC055F9988}" srcOrd="1" destOrd="0" parTransId="{C32CD271-7C03-C741-AC53-5070BD80DC90}" sibTransId="{6337DA5B-D5DB-514A-A4B4-A6946DB2663F}"/>
    <dgm:cxn modelId="{7AE0106D-79FD-004A-A270-CC4CB8157E01}" srcId="{344A65C0-A708-4656-9752-DAC1CE54F373}" destId="{08656362-8A79-FD4C-876F-768E5B89F128}" srcOrd="3" destOrd="0" parTransId="{6D4B7229-CA65-3A4F-9CC1-9F4A09E749EE}" sibTransId="{B408A677-6784-9044-9E11-8667FA087323}"/>
    <dgm:cxn modelId="{6EA58D6E-F7B7-1F4F-8033-356861731D60}" srcId="{344A65C0-A708-4656-9752-DAC1CE54F373}" destId="{0C870C48-76A1-344C-849C-696DF54E8868}" srcOrd="2" destOrd="0" parTransId="{41D1F09D-EF61-5E42-BAC0-010191B1DDF0}" sibTransId="{3D4CF273-C26B-2642-A815-25893F957371}"/>
    <dgm:cxn modelId="{8DC9AF6E-6417-3D45-9291-2987683C6D46}" srcId="{0C870C48-76A1-344C-849C-696DF54E8868}" destId="{D3FB0F0E-F96B-074A-8EA1-908C4135EB6D}" srcOrd="0" destOrd="0" parTransId="{1363E00E-15DC-F84F-A9E3-82E848EDBDC3}" sibTransId="{8435483A-8C3A-9549-8108-81C6F3413424}"/>
    <dgm:cxn modelId="{F96A0372-DCFA-41A8-A28C-AAAB4314FC74}" srcId="{344A65C0-A708-4656-9752-DAC1CE54F373}" destId="{E0C8AE22-EBC1-4CE5-9F81-8426C30C0D29}" srcOrd="0" destOrd="0" parTransId="{2DF33882-BA1A-41F6-A8FC-CD39FAB6E572}" sibTransId="{2D04D94E-C11D-4297-87E6-FA5725BC66CB}"/>
    <dgm:cxn modelId="{3CB54078-2849-D341-A232-57B041C96C66}" type="presOf" srcId="{344A65C0-A708-4656-9752-DAC1CE54F373}" destId="{203EB881-E3F1-1D4E-93EE-0A1764957189}" srcOrd="0" destOrd="0" presId="urn:microsoft.com/office/officeart/2005/8/layout/list1"/>
    <dgm:cxn modelId="{60F56780-E34C-B145-87BB-911B24B927B8}" type="presOf" srcId="{344A65C0-A708-4656-9752-DAC1CE54F373}" destId="{268DEEC0-0B37-0341-9FBC-F008CE89577C}" srcOrd="1" destOrd="0" presId="urn:microsoft.com/office/officeart/2005/8/layout/list1"/>
    <dgm:cxn modelId="{BD911985-A615-7F4C-BCBB-7CA895E7D431}" srcId="{220BBF36-256B-4277-8153-89CB84D5A911}" destId="{64AD34A2-3118-844C-BEC2-FF4DBB5241A0}" srcOrd="2" destOrd="0" parTransId="{2D5254DD-6E3C-5744-AF53-5739E12E209C}" sibTransId="{A6DECD59-12A1-5640-9A39-F74B4A40C647}"/>
    <dgm:cxn modelId="{1CCB388A-10C2-7343-9E50-9A6E87ABD761}" type="presOf" srcId="{5EBEA86C-3952-4691-8A50-7A70BAD57FB0}" destId="{4EA78EA0-247B-094C-A4BA-449EB9A421F0}" srcOrd="0" destOrd="0" presId="urn:microsoft.com/office/officeart/2005/8/layout/list1"/>
    <dgm:cxn modelId="{E9B4F78F-7382-3442-AA0C-9CC7040F8BE8}" type="presOf" srcId="{01DE0B96-A0E3-42B1-8654-7191B249AB04}" destId="{73FE6777-370E-064C-B7AA-62048F57147C}" srcOrd="0" destOrd="0" presId="urn:microsoft.com/office/officeart/2005/8/layout/list1"/>
    <dgm:cxn modelId="{59B63393-A32A-5B40-AB1C-AF84868D654F}" type="presOf" srcId="{D4A11D6A-E13B-F544-A26B-D527E17A07B3}" destId="{6F2530A7-CD42-904D-9865-6F31941BA660}" srcOrd="0" destOrd="1" presId="urn:microsoft.com/office/officeart/2005/8/layout/list1"/>
    <dgm:cxn modelId="{B2D05E99-6F6A-43D5-86D4-94C4C28644CD}" srcId="{01DE0B96-A0E3-42B1-8654-7191B249AB04}" destId="{344A65C0-A708-4656-9752-DAC1CE54F373}" srcOrd="2" destOrd="0" parTransId="{22A1B96F-4A74-4B67-A9DC-6D11E2A2AB46}" sibTransId="{AB503362-1EEE-4AC4-9970-3BCEB115F962}"/>
    <dgm:cxn modelId="{E3D2C69A-557C-774A-B4C5-2D5E8C663760}" srcId="{AC709710-CCD8-471F-B791-E85C0089C537}" destId="{9E9D999B-CEAF-714F-A9DC-EB759EE36C1D}" srcOrd="2" destOrd="0" parTransId="{B1A25E8C-93A2-0D40-B17A-2C47A69F245E}" sibTransId="{537815BD-8554-2345-91AA-FBCF1F53CDDE}"/>
    <dgm:cxn modelId="{918BFDA0-0B70-5448-9327-520F779BEFA8}" type="presOf" srcId="{9E9D999B-CEAF-714F-A9DC-EB759EE36C1D}" destId="{6F2530A7-CD42-904D-9865-6F31941BA660}" srcOrd="0" destOrd="2" presId="urn:microsoft.com/office/officeart/2005/8/layout/list1"/>
    <dgm:cxn modelId="{20E673AB-D5F4-4A18-B024-9EF1CD44BAC7}" srcId="{01DE0B96-A0E3-42B1-8654-7191B249AB04}" destId="{220BBF36-256B-4277-8153-89CB84D5A911}" srcOrd="1" destOrd="0" parTransId="{64FDEDC6-64C5-45FA-9D40-A85490FA7A5A}" sibTransId="{19DD44CE-8492-4D17-95C5-1A12E849B7C5}"/>
    <dgm:cxn modelId="{2CF59DBB-EC43-BC4D-B2C6-E367604B8B1F}" type="presOf" srcId="{AC709710-CCD8-471F-B791-E85C0089C537}" destId="{95C03C37-2AD4-1A4B-A30C-D66B71477DE0}" srcOrd="1" destOrd="0" presId="urn:microsoft.com/office/officeart/2005/8/layout/list1"/>
    <dgm:cxn modelId="{B33BA1BF-2AF4-3049-95E0-3FF14BD4583A}" type="presOf" srcId="{D3FB0F0E-F96B-074A-8EA1-908C4135EB6D}" destId="{F62A6106-A275-564E-B817-084382D291D7}" srcOrd="0" destOrd="3" presId="urn:microsoft.com/office/officeart/2005/8/layout/list1"/>
    <dgm:cxn modelId="{28417CC9-AFBE-6B46-A8D1-5F925932B849}" type="presOf" srcId="{B4FEAF9D-A701-694E-AC51-06DF9668781A}" destId="{F62A6106-A275-564E-B817-084382D291D7}" srcOrd="0" destOrd="4" presId="urn:microsoft.com/office/officeart/2005/8/layout/list1"/>
    <dgm:cxn modelId="{8360CCCA-237B-4E9B-A5CD-5B49E9326BBC}" srcId="{220BBF36-256B-4277-8153-89CB84D5A911}" destId="{BF6519B4-A30C-47CF-BDEB-CDBD0EC05F40}" srcOrd="3" destOrd="0" parTransId="{DD378A8E-B025-496D-B6A9-0F4F9CDF752B}" sibTransId="{F8E81312-4ED8-4F71-B215-9923C7BCFEC5}"/>
    <dgm:cxn modelId="{DE14E9D3-8436-CD41-BBD4-679FA618F5A7}" srcId="{344A65C0-A708-4656-9752-DAC1CE54F373}" destId="{AE676B26-5CD7-1742-A067-1B5B0C12257D}" srcOrd="4" destOrd="0" parTransId="{73ABF941-12A4-DE43-854E-B2F2A3A0EBA0}" sibTransId="{45759EB4-0C22-3543-BA3A-19009A1FE6A7}"/>
    <dgm:cxn modelId="{831E0FD9-D3AA-E544-B398-9E769B161910}" type="presOf" srcId="{220BBF36-256B-4277-8153-89CB84D5A911}" destId="{6DFDCD3D-D920-AC43-89F9-2365E552C742}" srcOrd="0" destOrd="0" presId="urn:microsoft.com/office/officeart/2005/8/layout/list1"/>
    <dgm:cxn modelId="{A830AADD-C113-2443-A3BC-3A550A8E69C0}" type="presOf" srcId="{AC709710-CCD8-471F-B791-E85C0089C537}" destId="{1A292B3B-3232-9B43-B8D8-963084929F5A}" srcOrd="0" destOrd="0" presId="urn:microsoft.com/office/officeart/2005/8/layout/list1"/>
    <dgm:cxn modelId="{9C9893E6-65E7-354F-9A75-BE518842D757}" type="presOf" srcId="{0228CBA0-917A-A549-99AE-C12B6ABF85F4}" destId="{4EA78EA0-247B-094C-A4BA-449EB9A421F0}" srcOrd="0" destOrd="1" presId="urn:microsoft.com/office/officeart/2005/8/layout/list1"/>
    <dgm:cxn modelId="{0B7094F6-1FF3-CC4F-A289-5F0D69920D31}" type="presOf" srcId="{BF6519B4-A30C-47CF-BDEB-CDBD0EC05F40}" destId="{4EA78EA0-247B-094C-A4BA-449EB9A421F0}" srcOrd="0" destOrd="3" presId="urn:microsoft.com/office/officeart/2005/8/layout/list1"/>
    <dgm:cxn modelId="{F2D630FC-7635-144B-9F58-6960080FAF6E}" type="presOf" srcId="{FC442C1F-0A2F-40BD-AFA9-4D283C1B6EC5}" destId="{6F2530A7-CD42-904D-9865-6F31941BA660}" srcOrd="0" destOrd="0" presId="urn:microsoft.com/office/officeart/2005/8/layout/list1"/>
    <dgm:cxn modelId="{59EB19FE-0F23-462C-A344-21B3EEAB0454}" srcId="{01DE0B96-A0E3-42B1-8654-7191B249AB04}" destId="{AC709710-CCD8-471F-B791-E85C0089C537}" srcOrd="0" destOrd="0" parTransId="{1B70E0FC-2233-4CA6-BB13-3947D6EBCAA8}" sibTransId="{9FF6E091-8C74-47E8-A161-FFE4FD32C273}"/>
    <dgm:cxn modelId="{9C38BC2C-D346-7E4A-9F11-6C6A67695ADA}" type="presParOf" srcId="{73FE6777-370E-064C-B7AA-62048F57147C}" destId="{EE2AC1D4-DE25-3243-A3D7-E58143B5C979}" srcOrd="0" destOrd="0" presId="urn:microsoft.com/office/officeart/2005/8/layout/list1"/>
    <dgm:cxn modelId="{C035D78F-6024-AE48-A0F6-8A640794325B}" type="presParOf" srcId="{EE2AC1D4-DE25-3243-A3D7-E58143B5C979}" destId="{1A292B3B-3232-9B43-B8D8-963084929F5A}" srcOrd="0" destOrd="0" presId="urn:microsoft.com/office/officeart/2005/8/layout/list1"/>
    <dgm:cxn modelId="{2735E8A7-873B-AC49-BA7D-ECCE51674C80}" type="presParOf" srcId="{EE2AC1D4-DE25-3243-A3D7-E58143B5C979}" destId="{95C03C37-2AD4-1A4B-A30C-D66B71477DE0}" srcOrd="1" destOrd="0" presId="urn:microsoft.com/office/officeart/2005/8/layout/list1"/>
    <dgm:cxn modelId="{161EB23A-82C6-8347-AC59-12F87BA96EA6}" type="presParOf" srcId="{73FE6777-370E-064C-B7AA-62048F57147C}" destId="{52AEC8B9-2830-114B-BBC2-7255AC47D5B3}" srcOrd="1" destOrd="0" presId="urn:microsoft.com/office/officeart/2005/8/layout/list1"/>
    <dgm:cxn modelId="{503AB7BD-5AE6-F941-B4A3-8E3F8E4DB71B}" type="presParOf" srcId="{73FE6777-370E-064C-B7AA-62048F57147C}" destId="{6F2530A7-CD42-904D-9865-6F31941BA660}" srcOrd="2" destOrd="0" presId="urn:microsoft.com/office/officeart/2005/8/layout/list1"/>
    <dgm:cxn modelId="{4BE7971F-C532-DF44-81FD-C30A14E238AA}" type="presParOf" srcId="{73FE6777-370E-064C-B7AA-62048F57147C}" destId="{EA0F7AFA-BC9B-2845-A600-7BC11313E661}" srcOrd="3" destOrd="0" presId="urn:microsoft.com/office/officeart/2005/8/layout/list1"/>
    <dgm:cxn modelId="{E2036914-3B6C-3F4F-A9E6-4301EAA41097}" type="presParOf" srcId="{73FE6777-370E-064C-B7AA-62048F57147C}" destId="{BD47231A-32D6-E148-940C-FA507D7EFDAC}" srcOrd="4" destOrd="0" presId="urn:microsoft.com/office/officeart/2005/8/layout/list1"/>
    <dgm:cxn modelId="{F98BC32A-8291-DE4D-AF9A-FC8412C9D0F8}" type="presParOf" srcId="{BD47231A-32D6-E148-940C-FA507D7EFDAC}" destId="{6DFDCD3D-D920-AC43-89F9-2365E552C742}" srcOrd="0" destOrd="0" presId="urn:microsoft.com/office/officeart/2005/8/layout/list1"/>
    <dgm:cxn modelId="{C66954A4-A6A9-124A-BD24-33F4AD829C1C}" type="presParOf" srcId="{BD47231A-32D6-E148-940C-FA507D7EFDAC}" destId="{3463C750-8C06-9B44-9B17-00D74041C39E}" srcOrd="1" destOrd="0" presId="urn:microsoft.com/office/officeart/2005/8/layout/list1"/>
    <dgm:cxn modelId="{FF3CE975-34A3-614E-8AEC-E350E773B907}" type="presParOf" srcId="{73FE6777-370E-064C-B7AA-62048F57147C}" destId="{56C4C907-2A11-9845-8727-CBB876595DEC}" srcOrd="5" destOrd="0" presId="urn:microsoft.com/office/officeart/2005/8/layout/list1"/>
    <dgm:cxn modelId="{D94017E9-6529-1645-91A5-E00E0FFF8528}" type="presParOf" srcId="{73FE6777-370E-064C-B7AA-62048F57147C}" destId="{4EA78EA0-247B-094C-A4BA-449EB9A421F0}" srcOrd="6" destOrd="0" presId="urn:microsoft.com/office/officeart/2005/8/layout/list1"/>
    <dgm:cxn modelId="{0CDE40A7-4828-A74B-B897-F4CEE50EF21D}" type="presParOf" srcId="{73FE6777-370E-064C-B7AA-62048F57147C}" destId="{BEB5EE2F-FEB1-2847-B61E-84426CCA4B7C}" srcOrd="7" destOrd="0" presId="urn:microsoft.com/office/officeart/2005/8/layout/list1"/>
    <dgm:cxn modelId="{46A3E363-BB27-4B4D-A136-FC0E720792B5}" type="presParOf" srcId="{73FE6777-370E-064C-B7AA-62048F57147C}" destId="{F646F7C3-68DE-2443-BA1C-BD34AEBB3964}" srcOrd="8" destOrd="0" presId="urn:microsoft.com/office/officeart/2005/8/layout/list1"/>
    <dgm:cxn modelId="{1754BA20-7A33-1B4C-81E1-FFBD13CA5151}" type="presParOf" srcId="{F646F7C3-68DE-2443-BA1C-BD34AEBB3964}" destId="{203EB881-E3F1-1D4E-93EE-0A1764957189}" srcOrd="0" destOrd="0" presId="urn:microsoft.com/office/officeart/2005/8/layout/list1"/>
    <dgm:cxn modelId="{83626A67-DA30-2445-B08A-02A2598B8AC3}" type="presParOf" srcId="{F646F7C3-68DE-2443-BA1C-BD34AEBB3964}" destId="{268DEEC0-0B37-0341-9FBC-F008CE89577C}" srcOrd="1" destOrd="0" presId="urn:microsoft.com/office/officeart/2005/8/layout/list1"/>
    <dgm:cxn modelId="{3AE27C3F-1F9F-CC4D-8DF5-5DFB0291FCC0}" type="presParOf" srcId="{73FE6777-370E-064C-B7AA-62048F57147C}" destId="{D8AE402B-2146-4B44-9DA1-68FF75AD4960}" srcOrd="9" destOrd="0" presId="urn:microsoft.com/office/officeart/2005/8/layout/list1"/>
    <dgm:cxn modelId="{22328DC9-3E61-EF4B-ABC4-6DB7C62CEE94}" type="presParOf" srcId="{73FE6777-370E-064C-B7AA-62048F57147C}" destId="{F62A6106-A275-564E-B817-084382D291D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6F317E-7E05-48FA-8D25-FDAB380A8F9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1FE570A-45BF-4E4B-AC83-84537D8D28AC}">
      <dgm:prSet/>
      <dgm:spPr/>
      <dgm:t>
        <a:bodyPr/>
        <a:lstStyle/>
        <a:p>
          <a:r>
            <a:rPr lang="es-ES_tradnl"/>
            <a:t>El paradigma de algoritmos de tipo greedy (o voraces) se basa en la construcción de una solución considerando en cada momento el paso que </a:t>
          </a:r>
          <a:r>
            <a:rPr lang="es-ES_tradnl" i="1"/>
            <a:t>obvio</a:t>
          </a:r>
          <a:r>
            <a:rPr lang="es-ES_tradnl"/>
            <a:t> aporta el </a:t>
          </a:r>
          <a:r>
            <a:rPr lang="es-ES_tradnl" i="1"/>
            <a:t>mayor</a:t>
          </a:r>
          <a:r>
            <a:rPr lang="es-ES_tradnl"/>
            <a:t> </a:t>
          </a:r>
          <a:r>
            <a:rPr lang="es-ES_tradnl" i="1"/>
            <a:t>beneficio</a:t>
          </a:r>
          <a:r>
            <a:rPr lang="es-ES_tradnl"/>
            <a:t>. </a:t>
          </a:r>
          <a:endParaRPr lang="en-US"/>
        </a:p>
      </dgm:t>
    </dgm:pt>
    <dgm:pt modelId="{9A03790F-E039-40BA-959B-ABC95FA59411}" type="parTrans" cxnId="{4D004F3D-B73E-4A46-A0F5-94CB13246A77}">
      <dgm:prSet/>
      <dgm:spPr/>
      <dgm:t>
        <a:bodyPr/>
        <a:lstStyle/>
        <a:p>
          <a:endParaRPr lang="en-US"/>
        </a:p>
      </dgm:t>
    </dgm:pt>
    <dgm:pt modelId="{0BCF0922-DC80-4BC0-96DE-E03193855535}" type="sibTrans" cxnId="{4D004F3D-B73E-4A46-A0F5-94CB13246A77}">
      <dgm:prSet/>
      <dgm:spPr/>
      <dgm:t>
        <a:bodyPr/>
        <a:lstStyle/>
        <a:p>
          <a:endParaRPr lang="en-US"/>
        </a:p>
      </dgm:t>
    </dgm:pt>
    <dgm:pt modelId="{D4990DA0-521B-4DAB-98BE-1650D2E9EC44}">
      <dgm:prSet/>
      <dgm:spPr/>
      <dgm:t>
        <a:bodyPr/>
        <a:lstStyle/>
        <a:p>
          <a:r>
            <a:rPr lang="es-ES_tradnl"/>
            <a:t>Se trata de problemas en los que el </a:t>
          </a:r>
          <a:r>
            <a:rPr lang="es-ES_tradnl" b="1"/>
            <a:t>óptimo local </a:t>
          </a:r>
          <a:r>
            <a:rPr lang="es-ES_tradnl"/>
            <a:t>te lleva a la </a:t>
          </a:r>
          <a:r>
            <a:rPr lang="es-ES_tradnl" b="1"/>
            <a:t>solución global</a:t>
          </a:r>
          <a:r>
            <a:rPr lang="es-ES_tradnl"/>
            <a:t>.</a:t>
          </a:r>
          <a:endParaRPr lang="en-US"/>
        </a:p>
      </dgm:t>
    </dgm:pt>
    <dgm:pt modelId="{9919526B-3642-4E9E-B998-353665688B76}" type="parTrans" cxnId="{1CEFA9D3-58F6-4CA2-A792-CCE873134F3A}">
      <dgm:prSet/>
      <dgm:spPr/>
      <dgm:t>
        <a:bodyPr/>
        <a:lstStyle/>
        <a:p>
          <a:endParaRPr lang="en-US"/>
        </a:p>
      </dgm:t>
    </dgm:pt>
    <dgm:pt modelId="{E19DBA78-FEDE-4D26-8B93-84E7CCB1B0B0}" type="sibTrans" cxnId="{1CEFA9D3-58F6-4CA2-A792-CCE873134F3A}">
      <dgm:prSet/>
      <dgm:spPr/>
      <dgm:t>
        <a:bodyPr/>
        <a:lstStyle/>
        <a:p>
          <a:endParaRPr lang="en-US"/>
        </a:p>
      </dgm:t>
    </dgm:pt>
    <dgm:pt modelId="{BDC4582A-82C2-46B2-AE8A-9554C9EC88E6}">
      <dgm:prSet/>
      <dgm:spPr/>
      <dgm:t>
        <a:bodyPr/>
        <a:lstStyle/>
        <a:p>
          <a:r>
            <a:rPr lang="es-ES_tradnl"/>
            <a:t>Muchos de los problemas greedy tienen que ver con ordenamientos, maximización y minimización.</a:t>
          </a:r>
          <a:endParaRPr lang="en-US"/>
        </a:p>
      </dgm:t>
    </dgm:pt>
    <dgm:pt modelId="{2609140C-4B34-4566-9CF3-E7BCFA55E195}" type="parTrans" cxnId="{8CC72C05-9FB1-4861-BE78-F025D0F671C7}">
      <dgm:prSet/>
      <dgm:spPr/>
      <dgm:t>
        <a:bodyPr/>
        <a:lstStyle/>
        <a:p>
          <a:endParaRPr lang="en-US"/>
        </a:p>
      </dgm:t>
    </dgm:pt>
    <dgm:pt modelId="{279707C0-4712-4F0E-AF26-2414C5EB3CCD}" type="sibTrans" cxnId="{8CC72C05-9FB1-4861-BE78-F025D0F671C7}">
      <dgm:prSet/>
      <dgm:spPr/>
      <dgm:t>
        <a:bodyPr/>
        <a:lstStyle/>
        <a:p>
          <a:endParaRPr lang="en-US"/>
        </a:p>
      </dgm:t>
    </dgm:pt>
    <dgm:pt modelId="{32C3C65C-B152-6F4A-806E-BB65B80E1F32}" type="pres">
      <dgm:prSet presAssocID="{F56F317E-7E05-48FA-8D25-FDAB380A8F9C}" presName="linear" presStyleCnt="0">
        <dgm:presLayoutVars>
          <dgm:animLvl val="lvl"/>
          <dgm:resizeHandles val="exact"/>
        </dgm:presLayoutVars>
      </dgm:prSet>
      <dgm:spPr/>
    </dgm:pt>
    <dgm:pt modelId="{3EA1762C-8E00-854E-9445-0721448BAC4F}" type="pres">
      <dgm:prSet presAssocID="{71FE570A-45BF-4E4B-AC83-84537D8D28A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B8B91DF-B84F-0A49-8DA6-C53512079C11}" type="pres">
      <dgm:prSet presAssocID="{0BCF0922-DC80-4BC0-96DE-E03193855535}" presName="spacer" presStyleCnt="0"/>
      <dgm:spPr/>
    </dgm:pt>
    <dgm:pt modelId="{D930C782-A52E-C940-94E6-F62AAAA6BA9F}" type="pres">
      <dgm:prSet presAssocID="{D4990DA0-521B-4DAB-98BE-1650D2E9EC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794CF14-601E-5F4F-AE06-E29C3F2AABA3}" type="pres">
      <dgm:prSet presAssocID="{E19DBA78-FEDE-4D26-8B93-84E7CCB1B0B0}" presName="spacer" presStyleCnt="0"/>
      <dgm:spPr/>
    </dgm:pt>
    <dgm:pt modelId="{CD9D2472-1953-134F-87DE-710739D899F5}" type="pres">
      <dgm:prSet presAssocID="{BDC4582A-82C2-46B2-AE8A-9554C9EC88E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C72C05-9FB1-4861-BE78-F025D0F671C7}" srcId="{F56F317E-7E05-48FA-8D25-FDAB380A8F9C}" destId="{BDC4582A-82C2-46B2-AE8A-9554C9EC88E6}" srcOrd="2" destOrd="0" parTransId="{2609140C-4B34-4566-9CF3-E7BCFA55E195}" sibTransId="{279707C0-4712-4F0E-AF26-2414C5EB3CCD}"/>
    <dgm:cxn modelId="{4D004F3D-B73E-4A46-A0F5-94CB13246A77}" srcId="{F56F317E-7E05-48FA-8D25-FDAB380A8F9C}" destId="{71FE570A-45BF-4E4B-AC83-84537D8D28AC}" srcOrd="0" destOrd="0" parTransId="{9A03790F-E039-40BA-959B-ABC95FA59411}" sibTransId="{0BCF0922-DC80-4BC0-96DE-E03193855535}"/>
    <dgm:cxn modelId="{73C27E5D-A6C0-6245-8B94-9865B4DDDE1E}" type="presOf" srcId="{BDC4582A-82C2-46B2-AE8A-9554C9EC88E6}" destId="{CD9D2472-1953-134F-87DE-710739D899F5}" srcOrd="0" destOrd="0" presId="urn:microsoft.com/office/officeart/2005/8/layout/vList2"/>
    <dgm:cxn modelId="{BBE10DBF-2830-FC45-AD60-1C3F5323F9FD}" type="presOf" srcId="{71FE570A-45BF-4E4B-AC83-84537D8D28AC}" destId="{3EA1762C-8E00-854E-9445-0721448BAC4F}" srcOrd="0" destOrd="0" presId="urn:microsoft.com/office/officeart/2005/8/layout/vList2"/>
    <dgm:cxn modelId="{1CEFA9D3-58F6-4CA2-A792-CCE873134F3A}" srcId="{F56F317E-7E05-48FA-8D25-FDAB380A8F9C}" destId="{D4990DA0-521B-4DAB-98BE-1650D2E9EC44}" srcOrd="1" destOrd="0" parTransId="{9919526B-3642-4E9E-B998-353665688B76}" sibTransId="{E19DBA78-FEDE-4D26-8B93-84E7CCB1B0B0}"/>
    <dgm:cxn modelId="{086618F7-5B8E-9845-9123-BD25D802C280}" type="presOf" srcId="{F56F317E-7E05-48FA-8D25-FDAB380A8F9C}" destId="{32C3C65C-B152-6F4A-806E-BB65B80E1F32}" srcOrd="0" destOrd="0" presId="urn:microsoft.com/office/officeart/2005/8/layout/vList2"/>
    <dgm:cxn modelId="{214790FD-954D-B44A-BC2C-0606C0E75D31}" type="presOf" srcId="{D4990DA0-521B-4DAB-98BE-1650D2E9EC44}" destId="{D930C782-A52E-C940-94E6-F62AAAA6BA9F}" srcOrd="0" destOrd="0" presId="urn:microsoft.com/office/officeart/2005/8/layout/vList2"/>
    <dgm:cxn modelId="{7B789494-19AB-0646-9111-C61B93646E89}" type="presParOf" srcId="{32C3C65C-B152-6F4A-806E-BB65B80E1F32}" destId="{3EA1762C-8E00-854E-9445-0721448BAC4F}" srcOrd="0" destOrd="0" presId="urn:microsoft.com/office/officeart/2005/8/layout/vList2"/>
    <dgm:cxn modelId="{131DB988-AE46-AC4F-A028-E1A7EF1923E3}" type="presParOf" srcId="{32C3C65C-B152-6F4A-806E-BB65B80E1F32}" destId="{8B8B91DF-B84F-0A49-8DA6-C53512079C11}" srcOrd="1" destOrd="0" presId="urn:microsoft.com/office/officeart/2005/8/layout/vList2"/>
    <dgm:cxn modelId="{688E3C41-7759-1E4A-B145-3FF5CF630447}" type="presParOf" srcId="{32C3C65C-B152-6F4A-806E-BB65B80E1F32}" destId="{D930C782-A52E-C940-94E6-F62AAAA6BA9F}" srcOrd="2" destOrd="0" presId="urn:microsoft.com/office/officeart/2005/8/layout/vList2"/>
    <dgm:cxn modelId="{7B5834CF-942B-8E4E-8646-5C0DEFAC56BE}" type="presParOf" srcId="{32C3C65C-B152-6F4A-806E-BB65B80E1F32}" destId="{B794CF14-601E-5F4F-AE06-E29C3F2AABA3}" srcOrd="3" destOrd="0" presId="urn:microsoft.com/office/officeart/2005/8/layout/vList2"/>
    <dgm:cxn modelId="{3D9D69A7-E364-2C41-BB5C-9F52D980963A}" type="presParOf" srcId="{32C3C65C-B152-6F4A-806E-BB65B80E1F32}" destId="{CD9D2472-1953-134F-87DE-710739D899F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C3D13A-C02E-45D2-A413-98B9A061136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37FEA90-7EFC-4C82-A2C1-4742715072D3}">
      <dgm:prSet/>
      <dgm:spPr/>
      <dgm:t>
        <a:bodyPr/>
        <a:lstStyle/>
        <a:p>
          <a:r>
            <a:rPr lang="es-ES_tradnl"/>
            <a:t>En muchos casos, las soluciones recursivas son mucho más cortas y simples de implementar.</a:t>
          </a:r>
          <a:endParaRPr lang="en-US"/>
        </a:p>
      </dgm:t>
    </dgm:pt>
    <dgm:pt modelId="{3984B234-3FA9-4A2B-A18B-90FCA79FA4C6}" type="parTrans" cxnId="{8AA7CCDD-7979-461C-AC38-EEB30800D8D0}">
      <dgm:prSet/>
      <dgm:spPr/>
      <dgm:t>
        <a:bodyPr/>
        <a:lstStyle/>
        <a:p>
          <a:endParaRPr lang="en-US"/>
        </a:p>
      </dgm:t>
    </dgm:pt>
    <dgm:pt modelId="{E0B651CD-DD86-4FCB-B53C-52DE73A7B127}" type="sibTrans" cxnId="{8AA7CCDD-7979-461C-AC38-EEB30800D8D0}">
      <dgm:prSet/>
      <dgm:spPr/>
      <dgm:t>
        <a:bodyPr/>
        <a:lstStyle/>
        <a:p>
          <a:endParaRPr lang="en-US"/>
        </a:p>
      </dgm:t>
    </dgm:pt>
    <dgm:pt modelId="{F34414E4-C9FB-4966-A086-298E201F99FD}">
      <dgm:prSet/>
      <dgm:spPr/>
      <dgm:t>
        <a:bodyPr/>
        <a:lstStyle/>
        <a:p>
          <a:r>
            <a:rPr lang="es-ES_tradnl"/>
            <a:t>Con estructuras jerárquicas, de redes o grafos es natural pensar en recursión.</a:t>
          </a:r>
          <a:endParaRPr lang="en-US"/>
        </a:p>
      </dgm:t>
    </dgm:pt>
    <dgm:pt modelId="{03A485B3-06CA-4401-8324-28C7F562E5AD}" type="parTrans" cxnId="{785666FF-9EF3-4D9E-B1D4-ABE24B3A452E}">
      <dgm:prSet/>
      <dgm:spPr/>
      <dgm:t>
        <a:bodyPr/>
        <a:lstStyle/>
        <a:p>
          <a:endParaRPr lang="en-US"/>
        </a:p>
      </dgm:t>
    </dgm:pt>
    <dgm:pt modelId="{1E9ECBBE-48F5-41C6-8A2D-763C71F7260E}" type="sibTrans" cxnId="{785666FF-9EF3-4D9E-B1D4-ABE24B3A452E}">
      <dgm:prSet/>
      <dgm:spPr/>
      <dgm:t>
        <a:bodyPr/>
        <a:lstStyle/>
        <a:p>
          <a:endParaRPr lang="en-US"/>
        </a:p>
      </dgm:t>
    </dgm:pt>
    <dgm:pt modelId="{7E3DEAB8-3A19-4BD9-B535-B0CF818463B7}">
      <dgm:prSet/>
      <dgm:spPr/>
      <dgm:t>
        <a:bodyPr/>
        <a:lstStyle/>
        <a:p>
          <a:r>
            <a:rPr lang="es-ES_tradnl"/>
            <a:t>En algunas situaciones, es fácil escribir algoritmos de búsqueda completa usando recursión.</a:t>
          </a:r>
          <a:endParaRPr lang="en-US"/>
        </a:p>
      </dgm:t>
    </dgm:pt>
    <dgm:pt modelId="{ADF44A67-2050-4D80-85C3-673297D9E85D}" type="parTrans" cxnId="{222C1D3B-95EE-4C8C-B23D-D7746391206F}">
      <dgm:prSet/>
      <dgm:spPr/>
      <dgm:t>
        <a:bodyPr/>
        <a:lstStyle/>
        <a:p>
          <a:endParaRPr lang="en-US"/>
        </a:p>
      </dgm:t>
    </dgm:pt>
    <dgm:pt modelId="{5653323D-067E-4815-973A-26326BF12E18}" type="sibTrans" cxnId="{222C1D3B-95EE-4C8C-B23D-D7746391206F}">
      <dgm:prSet/>
      <dgm:spPr/>
      <dgm:t>
        <a:bodyPr/>
        <a:lstStyle/>
        <a:p>
          <a:endParaRPr lang="en-US"/>
        </a:p>
      </dgm:t>
    </dgm:pt>
    <dgm:pt modelId="{EE4A64C2-392A-41CC-AA79-CC87DA44F6A8}" type="pres">
      <dgm:prSet presAssocID="{36C3D13A-C02E-45D2-A413-98B9A061136D}" presName="root" presStyleCnt="0">
        <dgm:presLayoutVars>
          <dgm:dir/>
          <dgm:resizeHandles val="exact"/>
        </dgm:presLayoutVars>
      </dgm:prSet>
      <dgm:spPr/>
    </dgm:pt>
    <dgm:pt modelId="{0A783093-543E-4ADA-AC37-EC40099318DF}" type="pres">
      <dgm:prSet presAssocID="{337FEA90-7EFC-4C82-A2C1-4742715072D3}" presName="compNode" presStyleCnt="0"/>
      <dgm:spPr/>
    </dgm:pt>
    <dgm:pt modelId="{A97E44A6-129F-40BC-87A4-8C9C7250CB60}" type="pres">
      <dgm:prSet presAssocID="{337FEA90-7EFC-4C82-A2C1-4742715072D3}" presName="bgRect" presStyleLbl="bgShp" presStyleIdx="0" presStyleCnt="3"/>
      <dgm:spPr/>
    </dgm:pt>
    <dgm:pt modelId="{E3626FED-3BF0-4302-96C1-C2E959F1D7F2}" type="pres">
      <dgm:prSet presAssocID="{337FEA90-7EFC-4C82-A2C1-4742715072D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C38B1BB9-1C6A-438A-9952-6FFB0A0C1256}" type="pres">
      <dgm:prSet presAssocID="{337FEA90-7EFC-4C82-A2C1-4742715072D3}" presName="spaceRect" presStyleCnt="0"/>
      <dgm:spPr/>
    </dgm:pt>
    <dgm:pt modelId="{682ABAB6-ED5E-44E8-B81A-4FA646A6A0E8}" type="pres">
      <dgm:prSet presAssocID="{337FEA90-7EFC-4C82-A2C1-4742715072D3}" presName="parTx" presStyleLbl="revTx" presStyleIdx="0" presStyleCnt="3">
        <dgm:presLayoutVars>
          <dgm:chMax val="0"/>
          <dgm:chPref val="0"/>
        </dgm:presLayoutVars>
      </dgm:prSet>
      <dgm:spPr/>
    </dgm:pt>
    <dgm:pt modelId="{7A86DC12-A0F4-4914-B88D-EB25F9CF9AB0}" type="pres">
      <dgm:prSet presAssocID="{E0B651CD-DD86-4FCB-B53C-52DE73A7B127}" presName="sibTrans" presStyleCnt="0"/>
      <dgm:spPr/>
    </dgm:pt>
    <dgm:pt modelId="{0A8B5569-5FCE-4148-B4B4-720B95359EC2}" type="pres">
      <dgm:prSet presAssocID="{F34414E4-C9FB-4966-A086-298E201F99FD}" presName="compNode" presStyleCnt="0"/>
      <dgm:spPr/>
    </dgm:pt>
    <dgm:pt modelId="{5DD9F013-84C6-4F0E-B625-484BAC2EDDC6}" type="pres">
      <dgm:prSet presAssocID="{F34414E4-C9FB-4966-A086-298E201F99FD}" presName="bgRect" presStyleLbl="bgShp" presStyleIdx="1" presStyleCnt="3"/>
      <dgm:spPr/>
    </dgm:pt>
    <dgm:pt modelId="{F3985B49-2291-4637-B0EF-EA2E9D403D57}" type="pres">
      <dgm:prSet presAssocID="{F34414E4-C9FB-4966-A086-298E201F99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6FD423D9-BC9C-4C16-AC4A-EA4A2C33B870}" type="pres">
      <dgm:prSet presAssocID="{F34414E4-C9FB-4966-A086-298E201F99FD}" presName="spaceRect" presStyleCnt="0"/>
      <dgm:spPr/>
    </dgm:pt>
    <dgm:pt modelId="{CCC7ABD8-FB51-4795-AB60-5381302457C2}" type="pres">
      <dgm:prSet presAssocID="{F34414E4-C9FB-4966-A086-298E201F99FD}" presName="parTx" presStyleLbl="revTx" presStyleIdx="1" presStyleCnt="3">
        <dgm:presLayoutVars>
          <dgm:chMax val="0"/>
          <dgm:chPref val="0"/>
        </dgm:presLayoutVars>
      </dgm:prSet>
      <dgm:spPr/>
    </dgm:pt>
    <dgm:pt modelId="{6F59D04D-73F1-4393-8CCB-C98ACEDBFFFE}" type="pres">
      <dgm:prSet presAssocID="{1E9ECBBE-48F5-41C6-8A2D-763C71F7260E}" presName="sibTrans" presStyleCnt="0"/>
      <dgm:spPr/>
    </dgm:pt>
    <dgm:pt modelId="{0F91E7D1-909C-43DC-A084-E1AA27EE1B2E}" type="pres">
      <dgm:prSet presAssocID="{7E3DEAB8-3A19-4BD9-B535-B0CF818463B7}" presName="compNode" presStyleCnt="0"/>
      <dgm:spPr/>
    </dgm:pt>
    <dgm:pt modelId="{3418C4B2-10AE-4735-A1F4-0E5255E1C777}" type="pres">
      <dgm:prSet presAssocID="{7E3DEAB8-3A19-4BD9-B535-B0CF818463B7}" presName="bgRect" presStyleLbl="bgShp" presStyleIdx="2" presStyleCnt="3"/>
      <dgm:spPr/>
    </dgm:pt>
    <dgm:pt modelId="{E124DE15-D7FD-4855-8A1B-D30EFB21E679}" type="pres">
      <dgm:prSet presAssocID="{7E3DEAB8-3A19-4BD9-B535-B0CF818463B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4C3B5139-E0F8-4216-BE59-9815823E9F95}" type="pres">
      <dgm:prSet presAssocID="{7E3DEAB8-3A19-4BD9-B535-B0CF818463B7}" presName="spaceRect" presStyleCnt="0"/>
      <dgm:spPr/>
    </dgm:pt>
    <dgm:pt modelId="{0E644C33-16C5-4C45-AAB7-73BA95FDC09F}" type="pres">
      <dgm:prSet presAssocID="{7E3DEAB8-3A19-4BD9-B535-B0CF818463B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FA3CD0B-D615-4563-BAD8-468487C97A9A}" type="presOf" srcId="{7E3DEAB8-3A19-4BD9-B535-B0CF818463B7}" destId="{0E644C33-16C5-4C45-AAB7-73BA95FDC09F}" srcOrd="0" destOrd="0" presId="urn:microsoft.com/office/officeart/2018/2/layout/IconVerticalSolidList"/>
    <dgm:cxn modelId="{B2E2A325-1479-45CB-9E80-9AD7612E81F9}" type="presOf" srcId="{36C3D13A-C02E-45D2-A413-98B9A061136D}" destId="{EE4A64C2-392A-41CC-AA79-CC87DA44F6A8}" srcOrd="0" destOrd="0" presId="urn:microsoft.com/office/officeart/2018/2/layout/IconVerticalSolidList"/>
    <dgm:cxn modelId="{222C1D3B-95EE-4C8C-B23D-D7746391206F}" srcId="{36C3D13A-C02E-45D2-A413-98B9A061136D}" destId="{7E3DEAB8-3A19-4BD9-B535-B0CF818463B7}" srcOrd="2" destOrd="0" parTransId="{ADF44A67-2050-4D80-85C3-673297D9E85D}" sibTransId="{5653323D-067E-4815-973A-26326BF12E18}"/>
    <dgm:cxn modelId="{EB1C5466-313B-455D-B5F3-B0CD1E993088}" type="presOf" srcId="{337FEA90-7EFC-4C82-A2C1-4742715072D3}" destId="{682ABAB6-ED5E-44E8-B81A-4FA646A6A0E8}" srcOrd="0" destOrd="0" presId="urn:microsoft.com/office/officeart/2018/2/layout/IconVerticalSolidList"/>
    <dgm:cxn modelId="{EFCB12B7-DEDC-4E0F-9B2A-26FD90749C55}" type="presOf" srcId="{F34414E4-C9FB-4966-A086-298E201F99FD}" destId="{CCC7ABD8-FB51-4795-AB60-5381302457C2}" srcOrd="0" destOrd="0" presId="urn:microsoft.com/office/officeart/2018/2/layout/IconVerticalSolidList"/>
    <dgm:cxn modelId="{8AA7CCDD-7979-461C-AC38-EEB30800D8D0}" srcId="{36C3D13A-C02E-45D2-A413-98B9A061136D}" destId="{337FEA90-7EFC-4C82-A2C1-4742715072D3}" srcOrd="0" destOrd="0" parTransId="{3984B234-3FA9-4A2B-A18B-90FCA79FA4C6}" sibTransId="{E0B651CD-DD86-4FCB-B53C-52DE73A7B127}"/>
    <dgm:cxn modelId="{785666FF-9EF3-4D9E-B1D4-ABE24B3A452E}" srcId="{36C3D13A-C02E-45D2-A413-98B9A061136D}" destId="{F34414E4-C9FB-4966-A086-298E201F99FD}" srcOrd="1" destOrd="0" parTransId="{03A485B3-06CA-4401-8324-28C7F562E5AD}" sibTransId="{1E9ECBBE-48F5-41C6-8A2D-763C71F7260E}"/>
    <dgm:cxn modelId="{3BD17F6C-FF8E-466B-98A8-537208133B78}" type="presParOf" srcId="{EE4A64C2-392A-41CC-AA79-CC87DA44F6A8}" destId="{0A783093-543E-4ADA-AC37-EC40099318DF}" srcOrd="0" destOrd="0" presId="urn:microsoft.com/office/officeart/2018/2/layout/IconVerticalSolidList"/>
    <dgm:cxn modelId="{B1757991-7DD6-438C-A6C5-388C10F9C3A9}" type="presParOf" srcId="{0A783093-543E-4ADA-AC37-EC40099318DF}" destId="{A97E44A6-129F-40BC-87A4-8C9C7250CB60}" srcOrd="0" destOrd="0" presId="urn:microsoft.com/office/officeart/2018/2/layout/IconVerticalSolidList"/>
    <dgm:cxn modelId="{27762408-8584-4029-A12D-CC82D37A09E2}" type="presParOf" srcId="{0A783093-543E-4ADA-AC37-EC40099318DF}" destId="{E3626FED-3BF0-4302-96C1-C2E959F1D7F2}" srcOrd="1" destOrd="0" presId="urn:microsoft.com/office/officeart/2018/2/layout/IconVerticalSolidList"/>
    <dgm:cxn modelId="{53AA607A-C5A0-47EB-9A32-B2942271320C}" type="presParOf" srcId="{0A783093-543E-4ADA-AC37-EC40099318DF}" destId="{C38B1BB9-1C6A-438A-9952-6FFB0A0C1256}" srcOrd="2" destOrd="0" presId="urn:microsoft.com/office/officeart/2018/2/layout/IconVerticalSolidList"/>
    <dgm:cxn modelId="{E8D1DAC1-9789-444F-80FC-221EF237A512}" type="presParOf" srcId="{0A783093-543E-4ADA-AC37-EC40099318DF}" destId="{682ABAB6-ED5E-44E8-B81A-4FA646A6A0E8}" srcOrd="3" destOrd="0" presId="urn:microsoft.com/office/officeart/2018/2/layout/IconVerticalSolidList"/>
    <dgm:cxn modelId="{FEF2555E-E9CD-41E8-85BF-F4D7AE55C016}" type="presParOf" srcId="{EE4A64C2-392A-41CC-AA79-CC87DA44F6A8}" destId="{7A86DC12-A0F4-4914-B88D-EB25F9CF9AB0}" srcOrd="1" destOrd="0" presId="urn:microsoft.com/office/officeart/2018/2/layout/IconVerticalSolidList"/>
    <dgm:cxn modelId="{B68A8C06-CA63-4FC7-8E41-1B9A161B8E1E}" type="presParOf" srcId="{EE4A64C2-392A-41CC-AA79-CC87DA44F6A8}" destId="{0A8B5569-5FCE-4148-B4B4-720B95359EC2}" srcOrd="2" destOrd="0" presId="urn:microsoft.com/office/officeart/2018/2/layout/IconVerticalSolidList"/>
    <dgm:cxn modelId="{9B230172-26C6-43A4-98C9-053A330E8E17}" type="presParOf" srcId="{0A8B5569-5FCE-4148-B4B4-720B95359EC2}" destId="{5DD9F013-84C6-4F0E-B625-484BAC2EDDC6}" srcOrd="0" destOrd="0" presId="urn:microsoft.com/office/officeart/2018/2/layout/IconVerticalSolidList"/>
    <dgm:cxn modelId="{E4756B8F-6736-4A80-A616-FA93CDD35A75}" type="presParOf" srcId="{0A8B5569-5FCE-4148-B4B4-720B95359EC2}" destId="{F3985B49-2291-4637-B0EF-EA2E9D403D57}" srcOrd="1" destOrd="0" presId="urn:microsoft.com/office/officeart/2018/2/layout/IconVerticalSolidList"/>
    <dgm:cxn modelId="{5A2EA3B5-E9F7-4B16-B5A4-0E7366AF2A2C}" type="presParOf" srcId="{0A8B5569-5FCE-4148-B4B4-720B95359EC2}" destId="{6FD423D9-BC9C-4C16-AC4A-EA4A2C33B870}" srcOrd="2" destOrd="0" presId="urn:microsoft.com/office/officeart/2018/2/layout/IconVerticalSolidList"/>
    <dgm:cxn modelId="{E100A70C-8F7E-469B-BE33-3078F086BE3D}" type="presParOf" srcId="{0A8B5569-5FCE-4148-B4B4-720B95359EC2}" destId="{CCC7ABD8-FB51-4795-AB60-5381302457C2}" srcOrd="3" destOrd="0" presId="urn:microsoft.com/office/officeart/2018/2/layout/IconVerticalSolidList"/>
    <dgm:cxn modelId="{B649C968-761B-4A8C-86E5-3925E0D17FE3}" type="presParOf" srcId="{EE4A64C2-392A-41CC-AA79-CC87DA44F6A8}" destId="{6F59D04D-73F1-4393-8CCB-C98ACEDBFFFE}" srcOrd="3" destOrd="0" presId="urn:microsoft.com/office/officeart/2018/2/layout/IconVerticalSolidList"/>
    <dgm:cxn modelId="{E9A82896-4A2A-4938-930C-E8E4492A7C20}" type="presParOf" srcId="{EE4A64C2-392A-41CC-AA79-CC87DA44F6A8}" destId="{0F91E7D1-909C-43DC-A084-E1AA27EE1B2E}" srcOrd="4" destOrd="0" presId="urn:microsoft.com/office/officeart/2018/2/layout/IconVerticalSolidList"/>
    <dgm:cxn modelId="{A388DCAA-CEFB-43EF-BDB3-6BEB6FEDCCEE}" type="presParOf" srcId="{0F91E7D1-909C-43DC-A084-E1AA27EE1B2E}" destId="{3418C4B2-10AE-4735-A1F4-0E5255E1C777}" srcOrd="0" destOrd="0" presId="urn:microsoft.com/office/officeart/2018/2/layout/IconVerticalSolidList"/>
    <dgm:cxn modelId="{7750175F-0FBE-4102-A4B7-77B9776E99D4}" type="presParOf" srcId="{0F91E7D1-909C-43DC-A084-E1AA27EE1B2E}" destId="{E124DE15-D7FD-4855-8A1B-D30EFB21E679}" srcOrd="1" destOrd="0" presId="urn:microsoft.com/office/officeart/2018/2/layout/IconVerticalSolidList"/>
    <dgm:cxn modelId="{FDB77C19-4FD0-4434-B5F2-BA3B07781A1F}" type="presParOf" srcId="{0F91E7D1-909C-43DC-A084-E1AA27EE1B2E}" destId="{4C3B5139-E0F8-4216-BE59-9815823E9F95}" srcOrd="2" destOrd="0" presId="urn:microsoft.com/office/officeart/2018/2/layout/IconVerticalSolidList"/>
    <dgm:cxn modelId="{E657C094-46A2-459E-AB4F-EFD774873D75}" type="presParOf" srcId="{0F91E7D1-909C-43DC-A084-E1AA27EE1B2E}" destId="{0E644C33-16C5-4C45-AAB7-73BA95FDC0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4B25F5-85B9-429C-A90A-8B25B5B36C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178EBF3-6975-4592-BEF1-9A9B476E9430}">
      <dgm:prSet/>
      <dgm:spPr/>
      <dgm:t>
        <a:bodyPr/>
        <a:lstStyle/>
        <a:p>
          <a:r>
            <a:rPr lang="es-ES_tradnl"/>
            <a:t>Es una optimización sobre la recursión simple. </a:t>
          </a:r>
          <a:endParaRPr lang="en-US"/>
        </a:p>
      </dgm:t>
    </dgm:pt>
    <dgm:pt modelId="{13354A40-9748-4805-84C5-50D3F81D840D}" type="parTrans" cxnId="{A1D90CDC-241F-429B-B3F6-446665A04872}">
      <dgm:prSet/>
      <dgm:spPr/>
      <dgm:t>
        <a:bodyPr/>
        <a:lstStyle/>
        <a:p>
          <a:endParaRPr lang="en-US"/>
        </a:p>
      </dgm:t>
    </dgm:pt>
    <dgm:pt modelId="{DF52A240-EF17-4DC3-AB24-1BF65C83ABEE}" type="sibTrans" cxnId="{A1D90CDC-241F-429B-B3F6-446665A04872}">
      <dgm:prSet/>
      <dgm:spPr/>
      <dgm:t>
        <a:bodyPr/>
        <a:lstStyle/>
        <a:p>
          <a:endParaRPr lang="en-US"/>
        </a:p>
      </dgm:t>
    </dgm:pt>
    <dgm:pt modelId="{4C0C0352-867B-49B6-AAB9-B56CA2201150}">
      <dgm:prSet/>
      <dgm:spPr/>
      <dgm:t>
        <a:bodyPr/>
        <a:lstStyle/>
        <a:p>
          <a:r>
            <a:rPr lang="es-ES_tradnl"/>
            <a:t>Idea clave: Si ya calculé algo, no debería volver a calcularlo. Mejor, guardaré el resultado por si llegara a necesitarlo después.</a:t>
          </a:r>
          <a:endParaRPr lang="en-US"/>
        </a:p>
      </dgm:t>
    </dgm:pt>
    <dgm:pt modelId="{6A0D4766-8B4F-4DC4-A92E-6DD93D313FEB}" type="parTrans" cxnId="{B8AC9C25-8A92-443D-93BC-3F02ED421C84}">
      <dgm:prSet/>
      <dgm:spPr/>
      <dgm:t>
        <a:bodyPr/>
        <a:lstStyle/>
        <a:p>
          <a:endParaRPr lang="en-US"/>
        </a:p>
      </dgm:t>
    </dgm:pt>
    <dgm:pt modelId="{3DCC3EA6-6D71-4A59-BC06-81D15B28CB02}" type="sibTrans" cxnId="{B8AC9C25-8A92-443D-93BC-3F02ED421C84}">
      <dgm:prSet/>
      <dgm:spPr/>
      <dgm:t>
        <a:bodyPr/>
        <a:lstStyle/>
        <a:p>
          <a:endParaRPr lang="en-US"/>
        </a:p>
      </dgm:t>
    </dgm:pt>
    <dgm:pt modelId="{BE17C2F8-AEC8-42AE-96A8-70446AD9278B}" type="pres">
      <dgm:prSet presAssocID="{094B25F5-85B9-429C-A90A-8B25B5B36C36}" presName="root" presStyleCnt="0">
        <dgm:presLayoutVars>
          <dgm:dir/>
          <dgm:resizeHandles val="exact"/>
        </dgm:presLayoutVars>
      </dgm:prSet>
      <dgm:spPr/>
    </dgm:pt>
    <dgm:pt modelId="{B7284798-D728-415C-AF98-E2C49F09886F}" type="pres">
      <dgm:prSet presAssocID="{1178EBF3-6975-4592-BEF1-9A9B476E9430}" presName="compNode" presStyleCnt="0"/>
      <dgm:spPr/>
    </dgm:pt>
    <dgm:pt modelId="{8FF52A9D-D163-4395-A138-C460EA26EB0C}" type="pres">
      <dgm:prSet presAssocID="{1178EBF3-6975-4592-BEF1-9A9B476E9430}" presName="bgRect" presStyleLbl="bgShp" presStyleIdx="0" presStyleCnt="2"/>
      <dgm:spPr/>
    </dgm:pt>
    <dgm:pt modelId="{CA64B1CB-AB8C-4BBD-A83A-B5311122EFD9}" type="pres">
      <dgm:prSet presAssocID="{1178EBF3-6975-4592-BEF1-9A9B476E943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574C762C-A98B-4FCF-8F31-D96265C3D2B7}" type="pres">
      <dgm:prSet presAssocID="{1178EBF3-6975-4592-BEF1-9A9B476E9430}" presName="spaceRect" presStyleCnt="0"/>
      <dgm:spPr/>
    </dgm:pt>
    <dgm:pt modelId="{D7B50599-D9DF-42EB-9B87-7682B7454EC2}" type="pres">
      <dgm:prSet presAssocID="{1178EBF3-6975-4592-BEF1-9A9B476E9430}" presName="parTx" presStyleLbl="revTx" presStyleIdx="0" presStyleCnt="2">
        <dgm:presLayoutVars>
          <dgm:chMax val="0"/>
          <dgm:chPref val="0"/>
        </dgm:presLayoutVars>
      </dgm:prSet>
      <dgm:spPr/>
    </dgm:pt>
    <dgm:pt modelId="{56C748E4-1C29-4AAC-ADF8-DB21817A61EB}" type="pres">
      <dgm:prSet presAssocID="{DF52A240-EF17-4DC3-AB24-1BF65C83ABEE}" presName="sibTrans" presStyleCnt="0"/>
      <dgm:spPr/>
    </dgm:pt>
    <dgm:pt modelId="{38C32FCB-3D16-48EE-9E45-26293391DA35}" type="pres">
      <dgm:prSet presAssocID="{4C0C0352-867B-49B6-AAB9-B56CA2201150}" presName="compNode" presStyleCnt="0"/>
      <dgm:spPr/>
    </dgm:pt>
    <dgm:pt modelId="{C12BF2F1-BA32-416A-9A4B-081C27267E0C}" type="pres">
      <dgm:prSet presAssocID="{4C0C0352-867B-49B6-AAB9-B56CA2201150}" presName="bgRect" presStyleLbl="bgShp" presStyleIdx="1" presStyleCnt="2"/>
      <dgm:spPr/>
    </dgm:pt>
    <dgm:pt modelId="{0A7625F5-02A3-403F-8D43-8EA2C1D781FE}" type="pres">
      <dgm:prSet presAssocID="{4C0C0352-867B-49B6-AAB9-B56CA220115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000DA367-01E9-43F7-87B1-8F05DF73491C}" type="pres">
      <dgm:prSet presAssocID="{4C0C0352-867B-49B6-AAB9-B56CA2201150}" presName="spaceRect" presStyleCnt="0"/>
      <dgm:spPr/>
    </dgm:pt>
    <dgm:pt modelId="{C714AD55-8263-496E-9A49-AC3E65C23D81}" type="pres">
      <dgm:prSet presAssocID="{4C0C0352-867B-49B6-AAB9-B56CA220115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8AC9C25-8A92-443D-93BC-3F02ED421C84}" srcId="{094B25F5-85B9-429C-A90A-8B25B5B36C36}" destId="{4C0C0352-867B-49B6-AAB9-B56CA2201150}" srcOrd="1" destOrd="0" parTransId="{6A0D4766-8B4F-4DC4-A92E-6DD93D313FEB}" sibTransId="{3DCC3EA6-6D71-4A59-BC06-81D15B28CB02}"/>
    <dgm:cxn modelId="{09958C70-A1E6-4236-B331-31F9C749B0D1}" type="presOf" srcId="{094B25F5-85B9-429C-A90A-8B25B5B36C36}" destId="{BE17C2F8-AEC8-42AE-96A8-70446AD9278B}" srcOrd="0" destOrd="0" presId="urn:microsoft.com/office/officeart/2018/2/layout/IconVerticalSolidList"/>
    <dgm:cxn modelId="{270C30C6-FB8D-4F7D-8D8E-AAA657025A5E}" type="presOf" srcId="{4C0C0352-867B-49B6-AAB9-B56CA2201150}" destId="{C714AD55-8263-496E-9A49-AC3E65C23D81}" srcOrd="0" destOrd="0" presId="urn:microsoft.com/office/officeart/2018/2/layout/IconVerticalSolidList"/>
    <dgm:cxn modelId="{A1D90CDC-241F-429B-B3F6-446665A04872}" srcId="{094B25F5-85B9-429C-A90A-8B25B5B36C36}" destId="{1178EBF3-6975-4592-BEF1-9A9B476E9430}" srcOrd="0" destOrd="0" parTransId="{13354A40-9748-4805-84C5-50D3F81D840D}" sibTransId="{DF52A240-EF17-4DC3-AB24-1BF65C83ABEE}"/>
    <dgm:cxn modelId="{F97BC1F4-3C09-4EFF-9005-96A34062B62D}" type="presOf" srcId="{1178EBF3-6975-4592-BEF1-9A9B476E9430}" destId="{D7B50599-D9DF-42EB-9B87-7682B7454EC2}" srcOrd="0" destOrd="0" presId="urn:microsoft.com/office/officeart/2018/2/layout/IconVerticalSolidList"/>
    <dgm:cxn modelId="{6EF64EBF-3406-4E9F-9DFD-ECDDFCFF47DD}" type="presParOf" srcId="{BE17C2F8-AEC8-42AE-96A8-70446AD9278B}" destId="{B7284798-D728-415C-AF98-E2C49F09886F}" srcOrd="0" destOrd="0" presId="urn:microsoft.com/office/officeart/2018/2/layout/IconVerticalSolidList"/>
    <dgm:cxn modelId="{D350F62E-B77F-4F30-9640-CF8EE7DC13A5}" type="presParOf" srcId="{B7284798-D728-415C-AF98-E2C49F09886F}" destId="{8FF52A9D-D163-4395-A138-C460EA26EB0C}" srcOrd="0" destOrd="0" presId="urn:microsoft.com/office/officeart/2018/2/layout/IconVerticalSolidList"/>
    <dgm:cxn modelId="{C646E11C-B407-47BE-AB07-D862431E6263}" type="presParOf" srcId="{B7284798-D728-415C-AF98-E2C49F09886F}" destId="{CA64B1CB-AB8C-4BBD-A83A-B5311122EFD9}" srcOrd="1" destOrd="0" presId="urn:microsoft.com/office/officeart/2018/2/layout/IconVerticalSolidList"/>
    <dgm:cxn modelId="{12939795-6E39-4018-9F20-6D3EEB86DA26}" type="presParOf" srcId="{B7284798-D728-415C-AF98-E2C49F09886F}" destId="{574C762C-A98B-4FCF-8F31-D96265C3D2B7}" srcOrd="2" destOrd="0" presId="urn:microsoft.com/office/officeart/2018/2/layout/IconVerticalSolidList"/>
    <dgm:cxn modelId="{7C8959EA-F69E-4F2F-AF0A-E2AB30B9AAED}" type="presParOf" srcId="{B7284798-D728-415C-AF98-E2C49F09886F}" destId="{D7B50599-D9DF-42EB-9B87-7682B7454EC2}" srcOrd="3" destOrd="0" presId="urn:microsoft.com/office/officeart/2018/2/layout/IconVerticalSolidList"/>
    <dgm:cxn modelId="{FD749D11-6D72-45E9-AA37-E9CC388F58F6}" type="presParOf" srcId="{BE17C2F8-AEC8-42AE-96A8-70446AD9278B}" destId="{56C748E4-1C29-4AAC-ADF8-DB21817A61EB}" srcOrd="1" destOrd="0" presId="urn:microsoft.com/office/officeart/2018/2/layout/IconVerticalSolidList"/>
    <dgm:cxn modelId="{F4431294-3A6E-4192-AF12-6AFC4FC1A81E}" type="presParOf" srcId="{BE17C2F8-AEC8-42AE-96A8-70446AD9278B}" destId="{38C32FCB-3D16-48EE-9E45-26293391DA35}" srcOrd="2" destOrd="0" presId="urn:microsoft.com/office/officeart/2018/2/layout/IconVerticalSolidList"/>
    <dgm:cxn modelId="{5B5C10F2-8C97-4E76-81DE-1C7F059C1181}" type="presParOf" srcId="{38C32FCB-3D16-48EE-9E45-26293391DA35}" destId="{C12BF2F1-BA32-416A-9A4B-081C27267E0C}" srcOrd="0" destOrd="0" presId="urn:microsoft.com/office/officeart/2018/2/layout/IconVerticalSolidList"/>
    <dgm:cxn modelId="{A669A2E1-09C2-49F0-AF57-38562FE4AC15}" type="presParOf" srcId="{38C32FCB-3D16-48EE-9E45-26293391DA35}" destId="{0A7625F5-02A3-403F-8D43-8EA2C1D781FE}" srcOrd="1" destOrd="0" presId="urn:microsoft.com/office/officeart/2018/2/layout/IconVerticalSolidList"/>
    <dgm:cxn modelId="{679EE7CB-D2FE-48A8-81C8-3FE2570A0273}" type="presParOf" srcId="{38C32FCB-3D16-48EE-9E45-26293391DA35}" destId="{000DA367-01E9-43F7-87B1-8F05DF73491C}" srcOrd="2" destOrd="0" presId="urn:microsoft.com/office/officeart/2018/2/layout/IconVerticalSolidList"/>
    <dgm:cxn modelId="{6CE77841-7AB7-48B1-82D3-376A544C536B}" type="presParOf" srcId="{38C32FCB-3D16-48EE-9E45-26293391DA35}" destId="{C714AD55-8263-496E-9A49-AC3E65C23D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588BB0-97AA-4622-BDBB-790DAE5CA7B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03872CD-0408-460C-91F6-5659C7E6750B}">
      <dgm:prSet/>
      <dgm:spPr/>
      <dgm:t>
        <a:bodyPr/>
        <a:lstStyle/>
        <a:p>
          <a:r>
            <a:rPr lang="en-US" dirty="0" err="1"/>
            <a:t>Subproblemas</a:t>
          </a:r>
          <a:r>
            <a:rPr lang="en-US" dirty="0"/>
            <a:t> que se </a:t>
          </a:r>
          <a:r>
            <a:rPr lang="en-US" dirty="0" err="1"/>
            <a:t>traslapan</a:t>
          </a:r>
          <a:endParaRPr lang="en-US" dirty="0"/>
        </a:p>
      </dgm:t>
    </dgm:pt>
    <dgm:pt modelId="{DA07CB27-D636-4921-904C-1666CB37BFF6}" type="parTrans" cxnId="{59A273E1-95A1-4505-B76F-A6CAACC44800}">
      <dgm:prSet/>
      <dgm:spPr/>
      <dgm:t>
        <a:bodyPr/>
        <a:lstStyle/>
        <a:p>
          <a:endParaRPr lang="en-US"/>
        </a:p>
      </dgm:t>
    </dgm:pt>
    <dgm:pt modelId="{55BD7772-E033-4F9A-A8B7-6515CBFAE11A}" type="sibTrans" cxnId="{59A273E1-95A1-4505-B76F-A6CAACC44800}">
      <dgm:prSet/>
      <dgm:spPr/>
      <dgm:t>
        <a:bodyPr/>
        <a:lstStyle/>
        <a:p>
          <a:endParaRPr lang="en-US"/>
        </a:p>
      </dgm:t>
    </dgm:pt>
    <dgm:pt modelId="{A874FE73-8A31-4A3C-A8C8-749791828177}">
      <dgm:prSet/>
      <dgm:spPr/>
      <dgm:t>
        <a:bodyPr/>
        <a:lstStyle/>
        <a:p>
          <a:r>
            <a:rPr lang="en-US"/>
            <a:t>Subestructuras óptimas</a:t>
          </a:r>
        </a:p>
      </dgm:t>
    </dgm:pt>
    <dgm:pt modelId="{C9564158-9AFD-4923-A97D-39CB74A8F50D}" type="parTrans" cxnId="{E4B3C23F-F9E8-4776-83ED-6B4054275655}">
      <dgm:prSet/>
      <dgm:spPr/>
      <dgm:t>
        <a:bodyPr/>
        <a:lstStyle/>
        <a:p>
          <a:endParaRPr lang="en-US"/>
        </a:p>
      </dgm:t>
    </dgm:pt>
    <dgm:pt modelId="{355B25E7-BAB4-4665-B302-2A3194162093}" type="sibTrans" cxnId="{E4B3C23F-F9E8-4776-83ED-6B4054275655}">
      <dgm:prSet/>
      <dgm:spPr/>
      <dgm:t>
        <a:bodyPr/>
        <a:lstStyle/>
        <a:p>
          <a:endParaRPr lang="en-US"/>
        </a:p>
      </dgm:t>
    </dgm:pt>
    <dgm:pt modelId="{E04EED9F-CE55-DE4F-9695-B5FCD7978218}" type="pres">
      <dgm:prSet presAssocID="{D8588BB0-97AA-4622-BDBB-790DAE5CA7B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2B561D1-F45F-2046-BBF4-3403B784572E}" type="pres">
      <dgm:prSet presAssocID="{603872CD-0408-460C-91F6-5659C7E6750B}" presName="hierRoot1" presStyleCnt="0"/>
      <dgm:spPr/>
    </dgm:pt>
    <dgm:pt modelId="{2022D38F-0136-3146-858F-D4A74D2478D4}" type="pres">
      <dgm:prSet presAssocID="{603872CD-0408-460C-91F6-5659C7E6750B}" presName="composite" presStyleCnt="0"/>
      <dgm:spPr/>
    </dgm:pt>
    <dgm:pt modelId="{676C61FE-7924-5B41-8426-0A91E29249D7}" type="pres">
      <dgm:prSet presAssocID="{603872CD-0408-460C-91F6-5659C7E6750B}" presName="background" presStyleLbl="node0" presStyleIdx="0" presStyleCnt="2"/>
      <dgm:spPr/>
    </dgm:pt>
    <dgm:pt modelId="{4EFD995F-D531-6044-86D0-616689D22F48}" type="pres">
      <dgm:prSet presAssocID="{603872CD-0408-460C-91F6-5659C7E6750B}" presName="text" presStyleLbl="fgAcc0" presStyleIdx="0" presStyleCnt="2">
        <dgm:presLayoutVars>
          <dgm:chPref val="3"/>
        </dgm:presLayoutVars>
      </dgm:prSet>
      <dgm:spPr/>
    </dgm:pt>
    <dgm:pt modelId="{6E3AEE81-37A6-5F4B-A992-08E44ED2F440}" type="pres">
      <dgm:prSet presAssocID="{603872CD-0408-460C-91F6-5659C7E6750B}" presName="hierChild2" presStyleCnt="0"/>
      <dgm:spPr/>
    </dgm:pt>
    <dgm:pt modelId="{2D351CE8-9B2E-794D-B485-54B0C88367E0}" type="pres">
      <dgm:prSet presAssocID="{A874FE73-8A31-4A3C-A8C8-749791828177}" presName="hierRoot1" presStyleCnt="0"/>
      <dgm:spPr/>
    </dgm:pt>
    <dgm:pt modelId="{AA02CA81-EDDF-F34F-99ED-95E565E582C7}" type="pres">
      <dgm:prSet presAssocID="{A874FE73-8A31-4A3C-A8C8-749791828177}" presName="composite" presStyleCnt="0"/>
      <dgm:spPr/>
    </dgm:pt>
    <dgm:pt modelId="{5518C4AB-49FB-024D-9300-0F92CB4CC797}" type="pres">
      <dgm:prSet presAssocID="{A874FE73-8A31-4A3C-A8C8-749791828177}" presName="background" presStyleLbl="node0" presStyleIdx="1" presStyleCnt="2"/>
      <dgm:spPr/>
    </dgm:pt>
    <dgm:pt modelId="{778435BF-60A0-8C4A-8468-7A1D37F27BB2}" type="pres">
      <dgm:prSet presAssocID="{A874FE73-8A31-4A3C-A8C8-749791828177}" presName="text" presStyleLbl="fgAcc0" presStyleIdx="1" presStyleCnt="2">
        <dgm:presLayoutVars>
          <dgm:chPref val="3"/>
        </dgm:presLayoutVars>
      </dgm:prSet>
      <dgm:spPr/>
    </dgm:pt>
    <dgm:pt modelId="{7827C06C-FF25-5D4C-9450-E7061D390E3E}" type="pres">
      <dgm:prSet presAssocID="{A874FE73-8A31-4A3C-A8C8-749791828177}" presName="hierChild2" presStyleCnt="0"/>
      <dgm:spPr/>
    </dgm:pt>
  </dgm:ptLst>
  <dgm:cxnLst>
    <dgm:cxn modelId="{E4B3C23F-F9E8-4776-83ED-6B4054275655}" srcId="{D8588BB0-97AA-4622-BDBB-790DAE5CA7B5}" destId="{A874FE73-8A31-4A3C-A8C8-749791828177}" srcOrd="1" destOrd="0" parTransId="{C9564158-9AFD-4923-A97D-39CB74A8F50D}" sibTransId="{355B25E7-BAB4-4665-B302-2A3194162093}"/>
    <dgm:cxn modelId="{279B4157-8145-3442-A556-A13F67F981A2}" type="presOf" srcId="{A874FE73-8A31-4A3C-A8C8-749791828177}" destId="{778435BF-60A0-8C4A-8468-7A1D37F27BB2}" srcOrd="0" destOrd="0" presId="urn:microsoft.com/office/officeart/2005/8/layout/hierarchy1"/>
    <dgm:cxn modelId="{548D4F91-33E5-BA43-AC5F-FE8395DA037B}" type="presOf" srcId="{603872CD-0408-460C-91F6-5659C7E6750B}" destId="{4EFD995F-D531-6044-86D0-616689D22F48}" srcOrd="0" destOrd="0" presId="urn:microsoft.com/office/officeart/2005/8/layout/hierarchy1"/>
    <dgm:cxn modelId="{16B7329C-279E-1040-BA81-E64A6A324CDF}" type="presOf" srcId="{D8588BB0-97AA-4622-BDBB-790DAE5CA7B5}" destId="{E04EED9F-CE55-DE4F-9695-B5FCD7978218}" srcOrd="0" destOrd="0" presId="urn:microsoft.com/office/officeart/2005/8/layout/hierarchy1"/>
    <dgm:cxn modelId="{59A273E1-95A1-4505-B76F-A6CAACC44800}" srcId="{D8588BB0-97AA-4622-BDBB-790DAE5CA7B5}" destId="{603872CD-0408-460C-91F6-5659C7E6750B}" srcOrd="0" destOrd="0" parTransId="{DA07CB27-D636-4921-904C-1666CB37BFF6}" sibTransId="{55BD7772-E033-4F9A-A8B7-6515CBFAE11A}"/>
    <dgm:cxn modelId="{8468BFCF-C56A-D74C-9C6B-00D01DD2EA48}" type="presParOf" srcId="{E04EED9F-CE55-DE4F-9695-B5FCD7978218}" destId="{02B561D1-F45F-2046-BBF4-3403B784572E}" srcOrd="0" destOrd="0" presId="urn:microsoft.com/office/officeart/2005/8/layout/hierarchy1"/>
    <dgm:cxn modelId="{D7183F0C-37FC-3E4E-818C-17B8DD448E96}" type="presParOf" srcId="{02B561D1-F45F-2046-BBF4-3403B784572E}" destId="{2022D38F-0136-3146-858F-D4A74D2478D4}" srcOrd="0" destOrd="0" presId="urn:microsoft.com/office/officeart/2005/8/layout/hierarchy1"/>
    <dgm:cxn modelId="{AC1DF43A-1BE0-CF44-9BF2-68FAB0B37B45}" type="presParOf" srcId="{2022D38F-0136-3146-858F-D4A74D2478D4}" destId="{676C61FE-7924-5B41-8426-0A91E29249D7}" srcOrd="0" destOrd="0" presId="urn:microsoft.com/office/officeart/2005/8/layout/hierarchy1"/>
    <dgm:cxn modelId="{3570767C-EB47-8B4E-AEEB-3CD775670D9D}" type="presParOf" srcId="{2022D38F-0136-3146-858F-D4A74D2478D4}" destId="{4EFD995F-D531-6044-86D0-616689D22F48}" srcOrd="1" destOrd="0" presId="urn:microsoft.com/office/officeart/2005/8/layout/hierarchy1"/>
    <dgm:cxn modelId="{11B843EC-1FE2-9B4A-AEC4-6E106841BB32}" type="presParOf" srcId="{02B561D1-F45F-2046-BBF4-3403B784572E}" destId="{6E3AEE81-37A6-5F4B-A992-08E44ED2F440}" srcOrd="1" destOrd="0" presId="urn:microsoft.com/office/officeart/2005/8/layout/hierarchy1"/>
    <dgm:cxn modelId="{28EE8664-607E-FC45-8949-55743022BC77}" type="presParOf" srcId="{E04EED9F-CE55-DE4F-9695-B5FCD7978218}" destId="{2D351CE8-9B2E-794D-B485-54B0C88367E0}" srcOrd="1" destOrd="0" presId="urn:microsoft.com/office/officeart/2005/8/layout/hierarchy1"/>
    <dgm:cxn modelId="{0CA8226E-70AC-FF4D-AD68-F63570D47A31}" type="presParOf" srcId="{2D351CE8-9B2E-794D-B485-54B0C88367E0}" destId="{AA02CA81-EDDF-F34F-99ED-95E565E582C7}" srcOrd="0" destOrd="0" presId="urn:microsoft.com/office/officeart/2005/8/layout/hierarchy1"/>
    <dgm:cxn modelId="{C4CADC65-9301-3946-BFE0-A0CDD4D36968}" type="presParOf" srcId="{AA02CA81-EDDF-F34F-99ED-95E565E582C7}" destId="{5518C4AB-49FB-024D-9300-0F92CB4CC797}" srcOrd="0" destOrd="0" presId="urn:microsoft.com/office/officeart/2005/8/layout/hierarchy1"/>
    <dgm:cxn modelId="{CD11BF1B-E4AE-E144-B7D3-04712C3EB041}" type="presParOf" srcId="{AA02CA81-EDDF-F34F-99ED-95E565E582C7}" destId="{778435BF-60A0-8C4A-8468-7A1D37F27BB2}" srcOrd="1" destOrd="0" presId="urn:microsoft.com/office/officeart/2005/8/layout/hierarchy1"/>
    <dgm:cxn modelId="{9A4134B7-BFA3-7E44-8079-0CEA196A10A5}" type="presParOf" srcId="{2D351CE8-9B2E-794D-B485-54B0C88367E0}" destId="{7827C06C-FF25-5D4C-9450-E7061D390E3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530A7-CD42-904D-9865-6F31941BA660}">
      <dsp:nvSpPr>
        <dsp:cNvPr id="0" name=""/>
        <dsp:cNvSpPr/>
      </dsp:nvSpPr>
      <dsp:spPr>
        <a:xfrm>
          <a:off x="0" y="268632"/>
          <a:ext cx="6513603" cy="1209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dirty="0"/>
            <a:t>Concepto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Cuándo</a:t>
          </a:r>
          <a:r>
            <a:rPr lang="en-US" sz="1600" kern="1200" dirty="0"/>
            <a:t> </a:t>
          </a:r>
          <a:r>
            <a:rPr lang="en-US" sz="1600" kern="1200" dirty="0" err="1"/>
            <a:t>pensar</a:t>
          </a:r>
          <a:r>
            <a:rPr lang="en-US" sz="1600" kern="1200" dirty="0"/>
            <a:t> </a:t>
          </a:r>
          <a:r>
            <a:rPr lang="en-US" sz="1600" kern="1200" dirty="0" err="1"/>
            <a:t>en</a:t>
          </a:r>
          <a:r>
            <a:rPr lang="en-US" sz="1600" kern="1200" dirty="0"/>
            <a:t> greedy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Ejemplos</a:t>
          </a:r>
          <a:endParaRPr lang="en-US" sz="1600" kern="1200" dirty="0"/>
        </a:p>
      </dsp:txBody>
      <dsp:txXfrm>
        <a:off x="0" y="268632"/>
        <a:ext cx="6513603" cy="1209600"/>
      </dsp:txXfrm>
    </dsp:sp>
    <dsp:sp modelId="{95C03C37-2AD4-1A4B-A30C-D66B71477DE0}">
      <dsp:nvSpPr>
        <dsp:cNvPr id="0" name=""/>
        <dsp:cNvSpPr/>
      </dsp:nvSpPr>
      <dsp:spPr>
        <a:xfrm>
          <a:off x="325680" y="32472"/>
          <a:ext cx="4559522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Problemas tipo </a:t>
          </a:r>
          <a:r>
            <a:rPr lang="es-ES_tradnl" sz="1600" kern="1200" dirty="0" err="1"/>
            <a:t>greedy</a:t>
          </a:r>
          <a:endParaRPr lang="en-US" sz="1600" kern="1200" dirty="0"/>
        </a:p>
      </dsp:txBody>
      <dsp:txXfrm>
        <a:off x="348737" y="55529"/>
        <a:ext cx="4513408" cy="426206"/>
      </dsp:txXfrm>
    </dsp:sp>
    <dsp:sp modelId="{4EA78EA0-247B-094C-A4BA-449EB9A421F0}">
      <dsp:nvSpPr>
        <dsp:cNvPr id="0" name=""/>
        <dsp:cNvSpPr/>
      </dsp:nvSpPr>
      <dsp:spPr>
        <a:xfrm>
          <a:off x="0" y="1800793"/>
          <a:ext cx="6513603" cy="1461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/>
            <a:t>Definición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/>
            <a:t>Usos típicos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/>
            <a:t>Problema clásico: cálculo de la sucesión de Fibonacci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/>
            <a:t>Ejemplo de problema de Project Euler</a:t>
          </a:r>
        </a:p>
      </dsp:txBody>
      <dsp:txXfrm>
        <a:off x="0" y="1800793"/>
        <a:ext cx="6513603" cy="1461600"/>
      </dsp:txXfrm>
    </dsp:sp>
    <dsp:sp modelId="{3463C750-8C06-9B44-9B17-00D74041C39E}">
      <dsp:nvSpPr>
        <dsp:cNvPr id="0" name=""/>
        <dsp:cNvSpPr/>
      </dsp:nvSpPr>
      <dsp:spPr>
        <a:xfrm>
          <a:off x="325680" y="1564633"/>
          <a:ext cx="4559522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Recursión</a:t>
          </a:r>
          <a:endParaRPr lang="en-US" sz="1600" kern="1200" dirty="0"/>
        </a:p>
      </dsp:txBody>
      <dsp:txXfrm>
        <a:off x="348737" y="1587690"/>
        <a:ext cx="4513408" cy="426206"/>
      </dsp:txXfrm>
    </dsp:sp>
    <dsp:sp modelId="{F62A6106-A275-564E-B817-084382D291D7}">
      <dsp:nvSpPr>
        <dsp:cNvPr id="0" name=""/>
        <dsp:cNvSpPr/>
      </dsp:nvSpPr>
      <dsp:spPr>
        <a:xfrm>
          <a:off x="0" y="3584953"/>
          <a:ext cx="6513603" cy="2268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/>
            <a:t>Definición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/>
            <a:t>Uso típico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/>
            <a:t>Características de los problemas de DP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/>
            <a:t>Subproblemas que se traslapan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/>
            <a:t>Subestructuras óptimas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/>
            <a:t>Ejemplo de DP bottom up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/>
            <a:t>Ejemplo de DP top down</a:t>
          </a:r>
        </a:p>
      </dsp:txBody>
      <dsp:txXfrm>
        <a:off x="0" y="3584953"/>
        <a:ext cx="6513603" cy="2268000"/>
      </dsp:txXfrm>
    </dsp:sp>
    <dsp:sp modelId="{268DEEC0-0B37-0341-9FBC-F008CE89577C}">
      <dsp:nvSpPr>
        <dsp:cNvPr id="0" name=""/>
        <dsp:cNvSpPr/>
      </dsp:nvSpPr>
      <dsp:spPr>
        <a:xfrm>
          <a:off x="325680" y="3348793"/>
          <a:ext cx="4559522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Programación dinámica</a:t>
          </a:r>
          <a:endParaRPr lang="en-US" sz="1600" kern="1200" dirty="0"/>
        </a:p>
      </dsp:txBody>
      <dsp:txXfrm>
        <a:off x="348737" y="3371850"/>
        <a:ext cx="4513408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A1762C-8E00-854E-9445-0721448BAC4F}">
      <dsp:nvSpPr>
        <dsp:cNvPr id="0" name=""/>
        <dsp:cNvSpPr/>
      </dsp:nvSpPr>
      <dsp:spPr>
        <a:xfrm>
          <a:off x="0" y="84402"/>
          <a:ext cx="6513603" cy="18556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600" kern="1200"/>
            <a:t>El paradigma de algoritmos de tipo greedy (o voraces) se basa en la construcción de una solución considerando en cada momento el paso que </a:t>
          </a:r>
          <a:r>
            <a:rPr lang="es-ES_tradnl" sz="2600" i="1" kern="1200"/>
            <a:t>obvio</a:t>
          </a:r>
          <a:r>
            <a:rPr lang="es-ES_tradnl" sz="2600" kern="1200"/>
            <a:t> aporta el </a:t>
          </a:r>
          <a:r>
            <a:rPr lang="es-ES_tradnl" sz="2600" i="1" kern="1200"/>
            <a:t>mayor</a:t>
          </a:r>
          <a:r>
            <a:rPr lang="es-ES_tradnl" sz="2600" kern="1200"/>
            <a:t> </a:t>
          </a:r>
          <a:r>
            <a:rPr lang="es-ES_tradnl" sz="2600" i="1" kern="1200"/>
            <a:t>beneficio</a:t>
          </a:r>
          <a:r>
            <a:rPr lang="es-ES_tradnl" sz="2600" kern="1200"/>
            <a:t>. </a:t>
          </a:r>
          <a:endParaRPr lang="en-US" sz="2600" kern="1200"/>
        </a:p>
      </dsp:txBody>
      <dsp:txXfrm>
        <a:off x="90584" y="174986"/>
        <a:ext cx="6332435" cy="1674452"/>
      </dsp:txXfrm>
    </dsp:sp>
    <dsp:sp modelId="{D930C782-A52E-C940-94E6-F62AAAA6BA9F}">
      <dsp:nvSpPr>
        <dsp:cNvPr id="0" name=""/>
        <dsp:cNvSpPr/>
      </dsp:nvSpPr>
      <dsp:spPr>
        <a:xfrm>
          <a:off x="0" y="2014902"/>
          <a:ext cx="6513603" cy="18556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600" kern="1200"/>
            <a:t>Se trata de problemas en los que el </a:t>
          </a:r>
          <a:r>
            <a:rPr lang="es-ES_tradnl" sz="2600" b="1" kern="1200"/>
            <a:t>óptimo local </a:t>
          </a:r>
          <a:r>
            <a:rPr lang="es-ES_tradnl" sz="2600" kern="1200"/>
            <a:t>te lleva a la </a:t>
          </a:r>
          <a:r>
            <a:rPr lang="es-ES_tradnl" sz="2600" b="1" kern="1200"/>
            <a:t>solución global</a:t>
          </a:r>
          <a:r>
            <a:rPr lang="es-ES_tradnl" sz="2600" kern="1200"/>
            <a:t>.</a:t>
          </a:r>
          <a:endParaRPr lang="en-US" sz="2600" kern="1200"/>
        </a:p>
      </dsp:txBody>
      <dsp:txXfrm>
        <a:off x="90584" y="2105486"/>
        <a:ext cx="6332435" cy="1674452"/>
      </dsp:txXfrm>
    </dsp:sp>
    <dsp:sp modelId="{CD9D2472-1953-134F-87DE-710739D899F5}">
      <dsp:nvSpPr>
        <dsp:cNvPr id="0" name=""/>
        <dsp:cNvSpPr/>
      </dsp:nvSpPr>
      <dsp:spPr>
        <a:xfrm>
          <a:off x="0" y="3945403"/>
          <a:ext cx="6513603" cy="18556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600" kern="1200"/>
            <a:t>Muchos de los problemas greedy tienen que ver con ordenamientos, maximización y minimización.</a:t>
          </a:r>
          <a:endParaRPr lang="en-US" sz="2600" kern="1200"/>
        </a:p>
      </dsp:txBody>
      <dsp:txXfrm>
        <a:off x="90584" y="4035987"/>
        <a:ext cx="6332435" cy="16744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7E44A6-129F-40BC-87A4-8C9C7250CB60}">
      <dsp:nvSpPr>
        <dsp:cNvPr id="0" name=""/>
        <dsp:cNvSpPr/>
      </dsp:nvSpPr>
      <dsp:spPr>
        <a:xfrm>
          <a:off x="0" y="680"/>
          <a:ext cx="6269038" cy="15916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26FED-3BF0-4302-96C1-C2E959F1D7F2}">
      <dsp:nvSpPr>
        <dsp:cNvPr id="0" name=""/>
        <dsp:cNvSpPr/>
      </dsp:nvSpPr>
      <dsp:spPr>
        <a:xfrm>
          <a:off x="481473" y="358800"/>
          <a:ext cx="875405" cy="8754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ABAB6-ED5E-44E8-B81A-4FA646A6A0E8}">
      <dsp:nvSpPr>
        <dsp:cNvPr id="0" name=""/>
        <dsp:cNvSpPr/>
      </dsp:nvSpPr>
      <dsp:spPr>
        <a:xfrm>
          <a:off x="1838352" y="680"/>
          <a:ext cx="4430685" cy="1591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49" tIns="168449" rIns="168449" bIns="168449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300" kern="1200"/>
            <a:t>En muchos casos, las soluciones recursivas son mucho más cortas y simples de implementar.</a:t>
          </a:r>
          <a:endParaRPr lang="en-US" sz="2300" kern="1200"/>
        </a:p>
      </dsp:txBody>
      <dsp:txXfrm>
        <a:off x="1838352" y="680"/>
        <a:ext cx="4430685" cy="1591647"/>
      </dsp:txXfrm>
    </dsp:sp>
    <dsp:sp modelId="{5DD9F013-84C6-4F0E-B625-484BAC2EDDC6}">
      <dsp:nvSpPr>
        <dsp:cNvPr id="0" name=""/>
        <dsp:cNvSpPr/>
      </dsp:nvSpPr>
      <dsp:spPr>
        <a:xfrm>
          <a:off x="0" y="1990238"/>
          <a:ext cx="6269038" cy="15916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85B49-2291-4637-B0EF-EA2E9D403D57}">
      <dsp:nvSpPr>
        <dsp:cNvPr id="0" name=""/>
        <dsp:cNvSpPr/>
      </dsp:nvSpPr>
      <dsp:spPr>
        <a:xfrm>
          <a:off x="481473" y="2348359"/>
          <a:ext cx="875405" cy="8754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7ABD8-FB51-4795-AB60-5381302457C2}">
      <dsp:nvSpPr>
        <dsp:cNvPr id="0" name=""/>
        <dsp:cNvSpPr/>
      </dsp:nvSpPr>
      <dsp:spPr>
        <a:xfrm>
          <a:off x="1838352" y="1990238"/>
          <a:ext cx="4430685" cy="1591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49" tIns="168449" rIns="168449" bIns="168449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300" kern="1200"/>
            <a:t>Con estructuras jerárquicas, de redes o grafos es natural pensar en recursión.</a:t>
          </a:r>
          <a:endParaRPr lang="en-US" sz="2300" kern="1200"/>
        </a:p>
      </dsp:txBody>
      <dsp:txXfrm>
        <a:off x="1838352" y="1990238"/>
        <a:ext cx="4430685" cy="1591647"/>
      </dsp:txXfrm>
    </dsp:sp>
    <dsp:sp modelId="{3418C4B2-10AE-4735-A1F4-0E5255E1C777}">
      <dsp:nvSpPr>
        <dsp:cNvPr id="0" name=""/>
        <dsp:cNvSpPr/>
      </dsp:nvSpPr>
      <dsp:spPr>
        <a:xfrm>
          <a:off x="0" y="3979797"/>
          <a:ext cx="6269038" cy="159164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24DE15-D7FD-4855-8A1B-D30EFB21E679}">
      <dsp:nvSpPr>
        <dsp:cNvPr id="0" name=""/>
        <dsp:cNvSpPr/>
      </dsp:nvSpPr>
      <dsp:spPr>
        <a:xfrm>
          <a:off x="481473" y="4337918"/>
          <a:ext cx="875405" cy="8754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644C33-16C5-4C45-AAB7-73BA95FDC09F}">
      <dsp:nvSpPr>
        <dsp:cNvPr id="0" name=""/>
        <dsp:cNvSpPr/>
      </dsp:nvSpPr>
      <dsp:spPr>
        <a:xfrm>
          <a:off x="1838352" y="3979797"/>
          <a:ext cx="4430685" cy="1591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49" tIns="168449" rIns="168449" bIns="168449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300" kern="1200"/>
            <a:t>En algunas situaciones, es fácil escribir algoritmos de búsqueda completa usando recursión.</a:t>
          </a:r>
          <a:endParaRPr lang="en-US" sz="2300" kern="1200"/>
        </a:p>
      </dsp:txBody>
      <dsp:txXfrm>
        <a:off x="1838352" y="3979797"/>
        <a:ext cx="4430685" cy="15916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52A9D-D163-4395-A138-C460EA26EB0C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64B1CB-AB8C-4BBD-A83A-B5311122EFD9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B50599-D9DF-42EB-9B87-7682B7454EC2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Es una optimización sobre la recursión simple. </a:t>
          </a:r>
          <a:endParaRPr lang="en-US" sz="2400" kern="1200"/>
        </a:p>
      </dsp:txBody>
      <dsp:txXfrm>
        <a:off x="2039300" y="956381"/>
        <a:ext cx="4474303" cy="1765627"/>
      </dsp:txXfrm>
    </dsp:sp>
    <dsp:sp modelId="{C12BF2F1-BA32-416A-9A4B-081C27267E0C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7625F5-02A3-403F-8D43-8EA2C1D781FE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14AD55-8263-496E-9A49-AC3E65C23D81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Idea clave: Si ya calculé algo, no debería volver a calcularlo. Mejor, guardaré el resultado por si llegara a necesitarlo después.</a:t>
          </a:r>
          <a:endParaRPr lang="en-US" sz="2400" kern="1200"/>
        </a:p>
      </dsp:txBody>
      <dsp:txXfrm>
        <a:off x="2039300" y="3163416"/>
        <a:ext cx="4474303" cy="17656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C61FE-7924-5B41-8426-0A91E29249D7}">
      <dsp:nvSpPr>
        <dsp:cNvPr id="0" name=""/>
        <dsp:cNvSpPr/>
      </dsp:nvSpPr>
      <dsp:spPr>
        <a:xfrm>
          <a:off x="130938" y="1393"/>
          <a:ext cx="4224635" cy="26826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D995F-D531-6044-86D0-616689D22F48}">
      <dsp:nvSpPr>
        <dsp:cNvPr id="0" name=""/>
        <dsp:cNvSpPr/>
      </dsp:nvSpPr>
      <dsp:spPr>
        <a:xfrm>
          <a:off x="600342" y="447327"/>
          <a:ext cx="4224635" cy="2682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 err="1"/>
            <a:t>Subproblemas</a:t>
          </a:r>
          <a:r>
            <a:rPr lang="en-US" sz="4700" kern="1200" dirty="0"/>
            <a:t> que se </a:t>
          </a:r>
          <a:r>
            <a:rPr lang="en-US" sz="4700" kern="1200" dirty="0" err="1"/>
            <a:t>traslapan</a:t>
          </a:r>
          <a:endParaRPr lang="en-US" sz="4700" kern="1200" dirty="0"/>
        </a:p>
      </dsp:txBody>
      <dsp:txXfrm>
        <a:off x="678914" y="525899"/>
        <a:ext cx="4067491" cy="2525499"/>
      </dsp:txXfrm>
    </dsp:sp>
    <dsp:sp modelId="{5518C4AB-49FB-024D-9300-0F92CB4CC797}">
      <dsp:nvSpPr>
        <dsp:cNvPr id="0" name=""/>
        <dsp:cNvSpPr/>
      </dsp:nvSpPr>
      <dsp:spPr>
        <a:xfrm>
          <a:off x="5294381" y="1393"/>
          <a:ext cx="4224635" cy="26826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435BF-60A0-8C4A-8468-7A1D37F27BB2}">
      <dsp:nvSpPr>
        <dsp:cNvPr id="0" name=""/>
        <dsp:cNvSpPr/>
      </dsp:nvSpPr>
      <dsp:spPr>
        <a:xfrm>
          <a:off x="5763785" y="447327"/>
          <a:ext cx="4224635" cy="2682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Subestructuras óptimas</a:t>
          </a:r>
        </a:p>
      </dsp:txBody>
      <dsp:txXfrm>
        <a:off x="5842357" y="525899"/>
        <a:ext cx="4067491" cy="2525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78474-57EF-D84E-86C8-81B20E202D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81014-A23C-1045-B047-8D266B68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83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AAC9-423F-F848-9F9B-E25865E9C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D4782-5037-4C42-BF73-1B87F7556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90B3E-683B-1C47-9F3E-B515EEBB9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066E4-28A4-F44C-94EA-5ADFD2D2E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9896E-ECBE-6D45-9621-6F9D47F0B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15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924E-69EA-B14E-9151-7C53A70FA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4440F5-E02E-D04F-9517-AF6649ED9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F0E88-AD00-FA44-A099-89AE4FF32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CBD1D-624E-8C46-A71A-212566740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0956C-CF6B-EF4B-9286-2B7C40FB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958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1D801C-736F-2645-ABFE-56DAA7AE9D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83C36-CB66-E14F-8DDD-53FD1D69E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0BBB1-2E3E-714B-B15F-D7F2A4D63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7EBDA-CD29-ED47-840D-9FA04C972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EE1BA-3A50-F843-85A6-0831EF8A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3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0C48-5643-8C46-BC82-C4E72B1E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DADD-7A0B-0B4A-9AD6-3CB72499C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BF5B4-8FF6-384A-9EC3-2661D3D5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C65F3-27BB-4D47-92B6-240769EDE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5D9F4-FFC3-4241-A2D5-E45A54A9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0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98A72-539B-0D46-AC85-4484E9AF8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21108-5B66-4B46-84C6-6D1807A1D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259D9-E441-6342-93FE-62C125272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E57CB-82A5-FD4D-8E8B-121145C54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A61C2-9ACD-7247-B1B3-5FD3D04E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7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9FF99-6930-EB43-AB0F-57853160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52E76-9DD4-1241-8BA4-C526DB215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C6FB0-79E8-F640-A295-4C07EAFA5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C41FE-B157-E547-90AE-F018CB3B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4E15C-0D23-CC43-BE85-A35FFD20C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828C3-62BB-EF4B-BF3F-292BA931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55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96900-7501-6746-8D23-C20628E81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1D0EA-205F-6C4C-AAD8-9919B48D3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220D2E-EBA1-E94F-AA23-4E6497B9F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9E370-B9EB-EB43-B3B2-D14375B5BA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CA4D8A-D15C-FB47-AB36-B76D0EA24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6C541B-E946-8246-9200-C45964059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42F88-CF3C-C04B-AF2D-159E0DA2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DEF493-FFCC-0A4F-BB4F-0D2A65808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5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C01A4-8075-4947-BF99-7353AFED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8897E-1B56-C74F-B660-76A63BB40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2C91C-F011-2345-9EF1-31B193A7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04CE3-0B06-6E43-B5DE-BA72D77C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27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F58264-0911-FF46-89FE-318FE8CD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3C6C49-D473-6547-9F00-2A988C5F2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1102C-E77F-E942-86C3-196BC89DE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05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F4F9-DA4C-9E41-83BE-6FE90C109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1423D-5EF1-9848-AF28-7A96B663C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3F839-4D14-934C-A706-66859FF4C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2D215-E2AD-5649-8C75-03458B744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0EA85-B3A9-7F4C-AC75-52D4AD85E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ED14A-26AD-CB4D-B532-3B222E33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83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0806-C284-C24B-B804-1954A648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A3E424-4FE8-1542-A155-42D78AFD46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4908A-0D50-9341-AFBD-FDDC5FD4B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029E5-1E1C-1E46-86C7-09A97BB21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AFA89-EB16-6A43-BF30-ECCB03F5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F01B1-2BDC-C549-962E-B9456EBE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136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F4A11E-73ED-074F-A05B-0CE604FE8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0BC6B-E15D-B849-A5BC-5794280F0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F4C69-CA75-604E-8543-1E53A485D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E191D-153E-D048-978D-95BF8C1D6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DE018-20A7-414A-9060-99526DC4D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52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eserve.co.in/learn/time-and-space-complexity-of-recursive-algorithms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2e30If_DXI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redirect?redir_token=kiGebnCW1WO7hi1xNigpSr8urZJ8MTU1Mzc2NDM5NEAxNTUzNjc3OTk0&amp;v=j2e30If_DXI&amp;q=https%3A%2F%2Fgoo.gl%2FUc7oRQ&amp;event=video_descriptio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9EEA1-C2EC-394C-81F2-59A745819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795515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4700" dirty="0" err="1"/>
              <a:t>Introducci</a:t>
            </a:r>
            <a:r>
              <a:rPr lang="es-ES" sz="4700" dirty="0" err="1"/>
              <a:t>ón</a:t>
            </a:r>
            <a:r>
              <a:rPr lang="es-ES" sz="4700" dirty="0"/>
              <a:t> a la programación competitiva</a:t>
            </a:r>
            <a:endParaRPr lang="en-US" sz="4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9468F2-B94E-2A40-AB26-37F27C4B8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0392" y="4525347"/>
            <a:ext cx="3419541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Salvador Orozco Villalever</a:t>
            </a:r>
          </a:p>
          <a:p>
            <a:pPr algn="l"/>
            <a:r>
              <a:rPr lang="en-US" dirty="0"/>
              <a:t>ITESM Campus Puebla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80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0572" cy="6858000"/>
          </a:xfrm>
          <a:prstGeom prst="rect">
            <a:avLst/>
          </a:prstGeom>
          <a:gradFill>
            <a:gsLst>
              <a:gs pos="0">
                <a:schemeClr val="accent6">
                  <a:lumMod val="90000"/>
                </a:schemeClr>
              </a:gs>
              <a:gs pos="25000">
                <a:schemeClr val="accent6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EDC193-628F-A44C-A57B-AB00BF795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Ejemplo clásico: ratones y hoyos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876912-EB42-074A-92ED-C115A70B9C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0574" y="801866"/>
                <a:ext cx="5306084" cy="5230634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s-ES_tradnl" sz="2400" dirty="0">
                    <a:solidFill>
                      <a:srgbClr val="000000"/>
                    </a:solidFill>
                  </a:rPr>
                  <a:t>Hay N ratones y M </a:t>
                </a:r>
                <a14:m>
                  <m:oMath xmlns:m="http://schemas.openxmlformats.org/officeDocument/2006/math">
                    <m:r>
                      <a:rPr lang="es-ES_tradnl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s-ES_tradnl" sz="2400" dirty="0">
                    <a:solidFill>
                      <a:srgbClr val="000000"/>
                    </a:solidFill>
                  </a:rPr>
                  <a:t> hoyos en una línea recta. A cada hoyo sólo puede entrar un ratón. Cada ratón puede quedarse en su posición o moverse una cierta cantidad de pasos a la derecha y/o a la izquierda; cada paso le toma 1 segundo. </a:t>
                </a:r>
              </a:p>
              <a:p>
                <a:pPr marL="0" indent="0">
                  <a:buNone/>
                </a:pPr>
                <a:endParaRPr lang="es-ES_tradnl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s-ES_tradnl" sz="2400" dirty="0">
                    <a:solidFill>
                      <a:srgbClr val="000000"/>
                    </a:solidFill>
                  </a:rPr>
                  <a:t>Asigne los ratones a los hoyos de tal manera que se minimice el tiempo requerido para que el ultimo ratón entre al hoyo que le corresponda.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876912-EB42-074A-92ED-C115A70B9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0574" y="801866"/>
                <a:ext cx="5306084" cy="5230634"/>
              </a:xfrm>
              <a:blipFill>
                <a:blip r:embed="rId3"/>
                <a:stretch>
                  <a:fillRect l="-2158" r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727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8B6F0-1AB4-F541-A970-DC655EDA9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Recursión</a:t>
            </a:r>
            <a:endParaRPr 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022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D54B5-370D-4D46-80CA-146F5B69A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Concepto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B84D9-90B5-FD45-8464-F3735F8AB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S_tradnl" sz="2400"/>
              <a:t>Para entender qué es la recursión, primero debemos entender qué es la recursión.</a:t>
            </a:r>
          </a:p>
          <a:p>
            <a:pPr marL="0" indent="0">
              <a:buNone/>
            </a:pPr>
            <a:endParaRPr lang="es-ES_tradnl" sz="2400"/>
          </a:p>
          <a:p>
            <a:pPr marL="0" indent="0">
              <a:buNone/>
            </a:pPr>
            <a:endParaRPr lang="es-ES_tradnl" sz="2400"/>
          </a:p>
          <a:p>
            <a:pPr marL="0" indent="0">
              <a:buNone/>
            </a:pPr>
            <a:r>
              <a:rPr lang="es-ES_tradnl" sz="2400"/>
              <a:t>En algún índice de un libro divertido:</a:t>
            </a:r>
          </a:p>
          <a:p>
            <a:pPr marL="0" indent="0">
              <a:buNone/>
            </a:pPr>
            <a:endParaRPr lang="es-ES_tradnl" sz="2400"/>
          </a:p>
          <a:p>
            <a:pPr marL="0" indent="0">
              <a:buNone/>
            </a:pPr>
            <a:r>
              <a:rPr lang="es-ES_tradnl" sz="2400"/>
              <a:t>18) Funciones Recursivas. Vea el punto 19.</a:t>
            </a:r>
          </a:p>
          <a:p>
            <a:pPr marL="0" indent="0">
              <a:buNone/>
            </a:pPr>
            <a:r>
              <a:rPr lang="es-ES_tradnl" sz="2400"/>
              <a:t>19) Recursivas, Funciones. Vea el punto 18.</a:t>
            </a:r>
          </a:p>
        </p:txBody>
      </p:sp>
    </p:spTree>
    <p:extLst>
      <p:ext uri="{BB962C8B-B14F-4D97-AF65-F5344CB8AC3E}">
        <p14:creationId xmlns:p14="http://schemas.microsoft.com/office/powerpoint/2010/main" val="3100850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C56B9E-74F4-1742-B542-77F12A08B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¿Qué es la recursión?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15A71-A41D-F541-9D42-DA8119108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s-ES_tradnl" sz="2400">
                <a:solidFill>
                  <a:srgbClr val="000000"/>
                </a:solidFill>
              </a:rPr>
              <a:t>Es una herramienta de programación.</a:t>
            </a:r>
          </a:p>
          <a:p>
            <a:r>
              <a:rPr lang="es-ES_tradnl" sz="2400">
                <a:solidFill>
                  <a:srgbClr val="000000"/>
                </a:solidFill>
              </a:rPr>
              <a:t>Es una manera simple y poderosa de abordar muchos problemas.</a:t>
            </a:r>
          </a:p>
          <a:p>
            <a:pPr marL="0" indent="0">
              <a:buNone/>
            </a:pPr>
            <a:endParaRPr lang="es-ES_tradnl" sz="240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_tradnl" sz="2400">
                <a:solidFill>
                  <a:srgbClr val="000000"/>
                </a:solidFill>
              </a:rPr>
              <a:t>Características:</a:t>
            </a:r>
          </a:p>
          <a:p>
            <a:pPr marL="514350" indent="-514350">
              <a:buFont typeface="+mj-lt"/>
              <a:buAutoNum type="arabicPeriod"/>
            </a:pPr>
            <a:r>
              <a:rPr lang="es-ES_tradnl" sz="2400">
                <a:solidFill>
                  <a:srgbClr val="000000"/>
                </a:solidFill>
              </a:rPr>
              <a:t>Contiene un conjunto de casos base que </a:t>
            </a:r>
            <a:r>
              <a:rPr lang="es-ES_tradnl" sz="2400" i="1">
                <a:solidFill>
                  <a:srgbClr val="000000"/>
                </a:solidFill>
              </a:rPr>
              <a:t>rompen</a:t>
            </a:r>
            <a:r>
              <a:rPr lang="es-ES_tradnl" sz="2400">
                <a:solidFill>
                  <a:srgbClr val="000000"/>
                </a:solidFill>
              </a:rPr>
              <a:t> la recursión.</a:t>
            </a:r>
          </a:p>
          <a:p>
            <a:pPr marL="514350" indent="-514350">
              <a:buFont typeface="+mj-lt"/>
              <a:buAutoNum type="arabicPeriod"/>
            </a:pPr>
            <a:r>
              <a:rPr lang="es-ES_tradnl" sz="2400">
                <a:solidFill>
                  <a:srgbClr val="000000"/>
                </a:solidFill>
              </a:rPr>
              <a:t>Ejecuta una tarea varias veces, pero modificando parámetros (usualmente haciendo que decrezcan) para llegar eventualmente a algún caso base.</a:t>
            </a:r>
          </a:p>
        </p:txBody>
      </p:sp>
    </p:spTree>
    <p:extLst>
      <p:ext uri="{BB962C8B-B14F-4D97-AF65-F5344CB8AC3E}">
        <p14:creationId xmlns:p14="http://schemas.microsoft.com/office/powerpoint/2010/main" val="1221016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41566E-F249-0B4F-A16B-7F68D742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¿Por qué usar recursión?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A344A5-ADC5-46D6-9E61-A1831ABADE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298862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5419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7DE873-D725-1B4D-AD28-26E0B8F96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Ejemplo clásico: Sucesión de Fibonacci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52D1DC-39DB-8141-BF3B-27B1CE5BF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0574" y="801866"/>
                <a:ext cx="5306084" cy="5230634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</m:t>
                              </m:r>
                              <m:r>
                                <m:rPr>
                                  <m:nor/>
                                </m:rPr>
                                <a:rPr lang="en-US" sz="24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  <m:r>
                                <a:rPr lang="en-U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  <m:e>
                              <m:r>
                                <a:rPr lang="en-U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e>
                              </m:d>
                              <m:r>
                                <a:rPr lang="en-U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−2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z="24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</m:t>
                              </m:r>
                              <m:r>
                                <m:rPr>
                                  <m:nor/>
                                </m:rPr>
                                <a:rPr lang="en-US" sz="24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lang="en-US" sz="24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&gt;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52D1DC-39DB-8141-BF3B-27B1CE5BF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0574" y="801866"/>
                <a:ext cx="5306084" cy="5230634"/>
              </a:xfrm>
              <a:blipFill>
                <a:blip r:embed="rId3"/>
                <a:stretch>
                  <a:fillRect l="-8153" b="-9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535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7DE873-D725-1B4D-AD28-26E0B8F96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Ejemplo clásico: Sucesión de Fibonacci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5DC021C-BBDF-4C44-AA5D-431877B37E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441325"/>
              </p:ext>
            </p:extLst>
          </p:nvPr>
        </p:nvGraphicFramePr>
        <p:xfrm>
          <a:off x="6173879" y="955653"/>
          <a:ext cx="4950210" cy="494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090">
                  <a:extLst>
                    <a:ext uri="{9D8B030D-6E8A-4147-A177-3AD203B41FA5}">
                      <a16:colId xmlns:a16="http://schemas.microsoft.com/office/drawing/2014/main" val="2169357337"/>
                    </a:ext>
                  </a:extLst>
                </a:gridCol>
                <a:gridCol w="3477120">
                  <a:extLst>
                    <a:ext uri="{9D8B030D-6E8A-4147-A177-3AD203B41FA5}">
                      <a16:colId xmlns:a16="http://schemas.microsoft.com/office/drawing/2014/main" val="2611264187"/>
                    </a:ext>
                  </a:extLst>
                </a:gridCol>
              </a:tblGrid>
              <a:tr h="511043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n</a:t>
                      </a:r>
                    </a:p>
                  </a:txBody>
                  <a:tcPr marL="116146" marR="116146" marT="58073" marB="580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f(n)</a:t>
                      </a:r>
                    </a:p>
                  </a:txBody>
                  <a:tcPr marL="116146" marR="116146" marT="58073" marB="58073"/>
                </a:tc>
                <a:extLst>
                  <a:ext uri="{0D108BD9-81ED-4DB2-BD59-A6C34878D82A}">
                    <a16:rowId xmlns:a16="http://schemas.microsoft.com/office/drawing/2014/main" val="3122794089"/>
                  </a:ext>
                </a:extLst>
              </a:tr>
              <a:tr h="511043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0</a:t>
                      </a:r>
                    </a:p>
                  </a:txBody>
                  <a:tcPr marL="116146" marR="116146" marT="58073" marB="580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0</a:t>
                      </a:r>
                    </a:p>
                  </a:txBody>
                  <a:tcPr marL="116146" marR="116146" marT="58073" marB="58073"/>
                </a:tc>
                <a:extLst>
                  <a:ext uri="{0D108BD9-81ED-4DB2-BD59-A6C34878D82A}">
                    <a16:rowId xmlns:a16="http://schemas.microsoft.com/office/drawing/2014/main" val="3959116166"/>
                  </a:ext>
                </a:extLst>
              </a:tr>
              <a:tr h="511043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1</a:t>
                      </a:r>
                    </a:p>
                  </a:txBody>
                  <a:tcPr marL="116146" marR="116146" marT="58073" marB="580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1</a:t>
                      </a:r>
                    </a:p>
                  </a:txBody>
                  <a:tcPr marL="116146" marR="116146" marT="58073" marB="58073"/>
                </a:tc>
                <a:extLst>
                  <a:ext uri="{0D108BD9-81ED-4DB2-BD59-A6C34878D82A}">
                    <a16:rowId xmlns:a16="http://schemas.microsoft.com/office/drawing/2014/main" val="1472146460"/>
                  </a:ext>
                </a:extLst>
              </a:tr>
              <a:tr h="511043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2</a:t>
                      </a:r>
                    </a:p>
                  </a:txBody>
                  <a:tcPr marL="116146" marR="116146" marT="58073" marB="580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1</a:t>
                      </a:r>
                    </a:p>
                  </a:txBody>
                  <a:tcPr marL="116146" marR="116146" marT="58073" marB="58073"/>
                </a:tc>
                <a:extLst>
                  <a:ext uri="{0D108BD9-81ED-4DB2-BD59-A6C34878D82A}">
                    <a16:rowId xmlns:a16="http://schemas.microsoft.com/office/drawing/2014/main" val="2878457143"/>
                  </a:ext>
                </a:extLst>
              </a:tr>
              <a:tr h="511043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3</a:t>
                      </a:r>
                    </a:p>
                  </a:txBody>
                  <a:tcPr marL="116146" marR="116146" marT="58073" marB="580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2</a:t>
                      </a:r>
                    </a:p>
                  </a:txBody>
                  <a:tcPr marL="116146" marR="116146" marT="58073" marB="58073"/>
                </a:tc>
                <a:extLst>
                  <a:ext uri="{0D108BD9-81ED-4DB2-BD59-A6C34878D82A}">
                    <a16:rowId xmlns:a16="http://schemas.microsoft.com/office/drawing/2014/main" val="138320704"/>
                  </a:ext>
                </a:extLst>
              </a:tr>
              <a:tr h="511043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5</a:t>
                      </a:r>
                    </a:p>
                  </a:txBody>
                  <a:tcPr marL="116146" marR="116146" marT="58073" marB="580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3</a:t>
                      </a:r>
                    </a:p>
                  </a:txBody>
                  <a:tcPr marL="116146" marR="116146" marT="58073" marB="58073"/>
                </a:tc>
                <a:extLst>
                  <a:ext uri="{0D108BD9-81ED-4DB2-BD59-A6C34878D82A}">
                    <a16:rowId xmlns:a16="http://schemas.microsoft.com/office/drawing/2014/main" val="1155358853"/>
                  </a:ext>
                </a:extLst>
              </a:tr>
              <a:tr h="511043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10</a:t>
                      </a:r>
                    </a:p>
                  </a:txBody>
                  <a:tcPr marL="116146" marR="116146" marT="58073" marB="580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55</a:t>
                      </a:r>
                    </a:p>
                  </a:txBody>
                  <a:tcPr marL="116146" marR="116146" marT="58073" marB="58073"/>
                </a:tc>
                <a:extLst>
                  <a:ext uri="{0D108BD9-81ED-4DB2-BD59-A6C34878D82A}">
                    <a16:rowId xmlns:a16="http://schemas.microsoft.com/office/drawing/2014/main" val="3240674458"/>
                  </a:ext>
                </a:extLst>
              </a:tr>
              <a:tr h="859481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100</a:t>
                      </a:r>
                    </a:p>
                  </a:txBody>
                  <a:tcPr marL="116146" marR="116146" marT="58073" marB="580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354224848179261915075</a:t>
                      </a:r>
                    </a:p>
                  </a:txBody>
                  <a:tcPr marL="116146" marR="116146" marT="58073" marB="58073"/>
                </a:tc>
                <a:extLst>
                  <a:ext uri="{0D108BD9-81ED-4DB2-BD59-A6C34878D82A}">
                    <a16:rowId xmlns:a16="http://schemas.microsoft.com/office/drawing/2014/main" val="4284921778"/>
                  </a:ext>
                </a:extLst>
              </a:tr>
              <a:tr h="511043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1000</a:t>
                      </a:r>
                    </a:p>
                  </a:txBody>
                  <a:tcPr marL="116146" marR="116146" marT="58073" marB="580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~ 4.3466 × 10^208</a:t>
                      </a:r>
                    </a:p>
                  </a:txBody>
                  <a:tcPr marL="116146" marR="116146" marT="58073" marB="58073"/>
                </a:tc>
                <a:extLst>
                  <a:ext uri="{0D108BD9-81ED-4DB2-BD59-A6C34878D82A}">
                    <a16:rowId xmlns:a16="http://schemas.microsoft.com/office/drawing/2014/main" val="2876024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486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27DFF-0C73-B149-A84A-CAEA218A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Ejemplo clásico: Sucesión de 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02507-C10F-344A-8826-0E12390E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>
                <a:solidFill>
                  <a:schemeClr val="bg1"/>
                </a:solidFill>
              </a:rPr>
              <a:t>¿</a:t>
            </a:r>
            <a:r>
              <a:rPr lang="es-ES" sz="2000" dirty="0" err="1">
                <a:solidFill>
                  <a:schemeClr val="bg1"/>
                </a:solidFill>
              </a:rPr>
              <a:t>Qu</a:t>
            </a:r>
            <a:r>
              <a:rPr lang="ru-RU" sz="2000" dirty="0" err="1">
                <a:solidFill>
                  <a:schemeClr val="bg1"/>
                </a:solidFill>
              </a:rPr>
              <a:t>é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n-US" sz="2000" u="sng" dirty="0" err="1">
                <a:solidFill>
                  <a:schemeClr val="bg1"/>
                </a:solidFill>
              </a:rPr>
              <a:t>cota</a:t>
            </a:r>
            <a:r>
              <a:rPr lang="en-US" sz="2000" u="sng" dirty="0">
                <a:solidFill>
                  <a:schemeClr val="bg1"/>
                </a:solidFill>
              </a:rPr>
              <a:t> superior </a:t>
            </a:r>
            <a:r>
              <a:rPr lang="en-US" sz="2000" u="sng" dirty="0" err="1">
                <a:solidFill>
                  <a:schemeClr val="bg1"/>
                </a:solidFill>
              </a:rPr>
              <a:t>asintótica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tiene</a:t>
            </a:r>
            <a:r>
              <a:rPr lang="en-US" sz="2000" dirty="0">
                <a:solidFill>
                  <a:schemeClr val="bg1"/>
                </a:solidFill>
              </a:rPr>
              <a:t> la </a:t>
            </a:r>
            <a:r>
              <a:rPr lang="es-ES" sz="2000" dirty="0">
                <a:solidFill>
                  <a:schemeClr val="bg1"/>
                </a:solidFill>
              </a:rPr>
              <a:t>complejidad temporal del cálculo de la sucesión de Fibonacci con la siguiente función recursiva?</a:t>
            </a:r>
          </a:p>
          <a:p>
            <a:pPr marL="0" indent="0">
              <a:buNone/>
            </a:pPr>
            <a:endParaRPr lang="es-E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C21B9-0438-1841-A1A5-71FFCA8D2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848382"/>
            <a:ext cx="6250769" cy="300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87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27DFF-0C73-B149-A84A-CAEA218A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262626"/>
                </a:solidFill>
              </a:rPr>
              <a:t>Ejemplo clásico: Sucesión de Fibonacci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002507-C10F-344A-8826-0E12390E14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49182" y="802638"/>
                <a:ext cx="5408696" cy="5252722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s-ES" sz="2400"/>
                  <a:t>¿Qu</a:t>
                </a:r>
                <a:r>
                  <a:rPr lang="ru-RU" sz="2400"/>
                  <a:t>é</a:t>
                </a:r>
                <a:r>
                  <a:rPr lang="en-US" sz="2400"/>
                  <a:t> </a:t>
                </a:r>
                <a:r>
                  <a:rPr lang="en-US" sz="2400" u="sng"/>
                  <a:t>cota superior asintótica</a:t>
                </a:r>
                <a:r>
                  <a:rPr lang="en-US" sz="2400"/>
                  <a:t> tiene la</a:t>
                </a:r>
                <a:r>
                  <a:rPr lang="es-ES" sz="2400"/>
                  <a:t> complejidad temporal del cálculo de la sucesión de Fibonacci con la siguiente función recursiva?</a:t>
                </a:r>
              </a:p>
              <a:p>
                <a:pPr marL="0" indent="0">
                  <a:buNone/>
                </a:pPr>
                <a:endParaRPr lang="es-ES" sz="2400"/>
              </a:p>
              <a:p>
                <a:pPr marL="0" indent="0">
                  <a:buNone/>
                </a:pPr>
                <a:endParaRPr lang="en-US" sz="2400" b="1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  <a:p>
                <a:pPr marL="0" indent="0">
                  <a:buNone/>
                </a:pPr>
                <a:endParaRPr lang="en-US" sz="2400"/>
              </a:p>
              <a:p>
                <a:pPr marL="0" indent="0">
                  <a:buNone/>
                </a:pPr>
                <a:endParaRPr lang="en-US" sz="2400"/>
              </a:p>
              <a:p>
                <a:pPr marL="0" indent="0">
                  <a:buNone/>
                </a:pPr>
                <a:r>
                  <a:rPr lang="en-US" sz="2400"/>
                  <a:t>(</a:t>
                </a:r>
                <a:r>
                  <a:rPr lang="es-ES" sz="2400"/>
                  <a:t>¿Por qué? ¿Por qu</a:t>
                </a:r>
                <a:r>
                  <a:rPr lang="ru-RU" sz="2400"/>
                  <a:t>é</a:t>
                </a:r>
                <a:r>
                  <a:rPr lang="es-ES" sz="2400"/>
                  <a:t> no es esta la cota ajustada asintótica?)</a:t>
                </a:r>
                <a:endParaRPr lang="en-US" sz="24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002507-C10F-344A-8826-0E12390E14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49182" y="802638"/>
                <a:ext cx="5408696" cy="5252722"/>
              </a:xfrm>
              <a:blipFill>
                <a:blip r:embed="rId2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187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41A12-785F-2246-BCD5-5FDF1B459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Ejemplo clásico: Sucesión de Fibonacci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988C9E-CE9D-3E40-8F5A-27F34D56B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72" y="1675227"/>
            <a:ext cx="7908530" cy="4527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0D67FF-CE41-8F48-A983-058E193A9241}"/>
              </a:ext>
            </a:extLst>
          </p:cNvPr>
          <p:cNvSpPr txBox="1"/>
          <p:nvPr/>
        </p:nvSpPr>
        <p:spPr>
          <a:xfrm>
            <a:off x="3621875" y="6202861"/>
            <a:ext cx="50802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Fuente: </a:t>
            </a:r>
            <a:r>
              <a:rPr lang="en-US" sz="1000" dirty="0">
                <a:hlinkClick r:id="rId3"/>
              </a:rPr>
              <a:t>https://www.ideserve.co.in/learn/time-and-space-complexity-of-recursive-algorithms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49638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9EEA1-C2EC-394C-81F2-59A745819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_tradnl" sz="4900" dirty="0"/>
              <a:t>Sesión 3: </a:t>
            </a:r>
            <a:br>
              <a:rPr lang="es-ES_tradnl" sz="4900" dirty="0"/>
            </a:br>
            <a:br>
              <a:rPr lang="es-ES_tradnl" sz="4900" dirty="0"/>
            </a:br>
            <a:r>
              <a:rPr lang="es-ES_tradnl" sz="4900" dirty="0"/>
              <a:t>Problemas tipo </a:t>
            </a:r>
            <a:r>
              <a:rPr lang="es-ES_tradnl" sz="4900" dirty="0" err="1"/>
              <a:t>greedy</a:t>
            </a:r>
            <a:r>
              <a:rPr lang="es-ES_tradnl" sz="4900" dirty="0"/>
              <a:t>, recursión y programación dinámica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01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9D181-EEAA-FD4F-B3B1-AAFDDD814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costo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 recursion: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ejemplo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Fibonacci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exponencial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D0D4F1-A6B5-C144-A505-5DC7777D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105" y="492573"/>
            <a:ext cx="4292979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40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D457D-A1EA-1743-B889-C85C34F3F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Ejemplo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problema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que </a:t>
            </a:r>
            <a:r>
              <a:rPr lang="en-US" sz="3200" dirty="0" err="1">
                <a:solidFill>
                  <a:schemeClr val="bg1"/>
                </a:solidFill>
              </a:rPr>
              <a:t>podría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resolverse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recursión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05273-3C25-094F-92CB-12BA5DB21F8F}"/>
              </a:ext>
            </a:extLst>
          </p:cNvPr>
          <p:cNvSpPr txBox="1"/>
          <p:nvPr/>
        </p:nvSpPr>
        <p:spPr>
          <a:xfrm>
            <a:off x="4317905" y="6362957"/>
            <a:ext cx="3827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“Maximum path sum I”, </a:t>
            </a:r>
            <a:r>
              <a:rPr lang="en-US" sz="1200" dirty="0" err="1"/>
              <a:t>Problema</a:t>
            </a:r>
            <a:r>
              <a:rPr lang="en-US" sz="1200" dirty="0"/>
              <a:t> #18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projecteuler.net</a:t>
            </a:r>
            <a:endParaRPr lang="en-US" sz="1200" dirty="0"/>
          </a:p>
        </p:txBody>
      </p:sp>
      <p:pic>
        <p:nvPicPr>
          <p:cNvPr id="11" name="Content Placeholder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FB0E23D-84BB-C94B-901B-6CF25C444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272" y="1396588"/>
            <a:ext cx="7327126" cy="5042788"/>
          </a:xfrm>
        </p:spPr>
      </p:pic>
    </p:spTree>
    <p:extLst>
      <p:ext uri="{BB962C8B-B14F-4D97-AF65-F5344CB8AC3E}">
        <p14:creationId xmlns:p14="http://schemas.microsoft.com/office/powerpoint/2010/main" val="911414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8B6F0-1AB4-F541-A970-DC655EDA9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Programación</a:t>
            </a: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dinámica</a:t>
            </a:r>
            <a:endParaRPr 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D54B5-370D-4D46-80CA-146F5B69A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¿Qué es la programación dinámica (DP)?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9636B6-5BE1-4799-99DF-6F3D381A4B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43961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3786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41566E-F249-0B4F-A16B-7F68D742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s-ES_tradnl" sz="3000">
                <a:solidFill>
                  <a:srgbClr val="262626"/>
                </a:solidFill>
              </a:rPr>
              <a:t>¿Por qué usar programación dinámica (DP)?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24B4-EB9B-BB41-A652-A97724623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s-ES_tradnl" sz="2200"/>
              <a:t>En muchos casos, nos permite pasar de algoritmos con complejidades temporales exponenciales a algoritmos con complejidades temporales polinomiales (lineales, cuadráticas, cúbicas, etc.).</a:t>
            </a:r>
          </a:p>
          <a:p>
            <a:r>
              <a:rPr lang="es-ES_tradnl" sz="2200"/>
              <a:t>Para muchos problemas de competencias, usar programación dinámica es la única manera de hacer que los problemas pasen en el tiempo límite o que simplemente acaben en este siglo (literalmente).</a:t>
            </a:r>
          </a:p>
          <a:p>
            <a:r>
              <a:rPr lang="es-ES_tradnl" sz="2200"/>
              <a:t>Muchos problemas de optimización (minimizar o maximizar algo) y de conteo se resuelven con DP.</a:t>
            </a:r>
          </a:p>
        </p:txBody>
      </p:sp>
    </p:spTree>
    <p:extLst>
      <p:ext uri="{BB962C8B-B14F-4D97-AF65-F5344CB8AC3E}">
        <p14:creationId xmlns:p14="http://schemas.microsoft.com/office/powerpoint/2010/main" val="1231786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8D8940-FDFB-954F-8B6F-1E284375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Propiedades de problemas a resolverse con DP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DBE98C86-E534-40F1-A584-630F975EBA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767017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6848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1D26-983C-6B4D-A68F-B3AF2E13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Propeidad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de DP: </a:t>
            </a:r>
            <a:r>
              <a:rPr lang="en-US" dirty="0" err="1"/>
              <a:t>Subproblemas</a:t>
            </a:r>
            <a:r>
              <a:rPr lang="en-US" dirty="0"/>
              <a:t> que se </a:t>
            </a:r>
            <a:r>
              <a:rPr lang="en-US" dirty="0" err="1"/>
              <a:t>traslapan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643FF-33E0-E44D-915A-D38D1B9A8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_tradnl" dirty="0"/>
              <a:t>DP combina soluciones a </a:t>
            </a:r>
            <a:r>
              <a:rPr lang="es-ES_tradnl" dirty="0" err="1"/>
              <a:t>subproblemas</a:t>
            </a:r>
            <a:r>
              <a:rPr lang="es-ES_tradnl" dirty="0"/>
              <a:t>, pues muchas veces éstas se necesitan una y otra vez. Después de que se calcule un </a:t>
            </a:r>
            <a:r>
              <a:rPr lang="es-ES_tradnl" dirty="0" err="1"/>
              <a:t>subresultado</a:t>
            </a:r>
            <a:r>
              <a:rPr lang="es-ES_tradnl" dirty="0"/>
              <a:t>, la idea es que éste se guarde por si en un futuro fuera requerido de nuevo.</a:t>
            </a:r>
          </a:p>
          <a:p>
            <a:pPr marL="0" indent="0" algn="just">
              <a:buNone/>
            </a:pPr>
            <a:endParaRPr lang="es-ES_tradnl" dirty="0"/>
          </a:p>
          <a:p>
            <a:pPr marL="0" indent="0" algn="just">
              <a:buNone/>
            </a:pPr>
            <a:r>
              <a:rPr lang="es-ES_tradnl" dirty="0"/>
              <a:t>Hay problemas que no tienen esta propiedad de </a:t>
            </a:r>
            <a:r>
              <a:rPr lang="es-ES_tradnl" dirty="0" err="1"/>
              <a:t>subproblemas</a:t>
            </a:r>
            <a:r>
              <a:rPr lang="es-ES_tradnl" dirty="0"/>
              <a:t> que se traslapan. Por ejemplo, la búsqueda binaria.</a:t>
            </a:r>
          </a:p>
        </p:txBody>
      </p:sp>
    </p:spTree>
    <p:extLst>
      <p:ext uri="{BB962C8B-B14F-4D97-AF65-F5344CB8AC3E}">
        <p14:creationId xmlns:p14="http://schemas.microsoft.com/office/powerpoint/2010/main" val="1378804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5E1D26-983C-6B4D-A68F-B3AF2E13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Propiedad de los problemas de DP: Subestructuras óptimas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643FF-33E0-E44D-915A-D38D1B9A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S_tradnl" sz="2200">
                <a:solidFill>
                  <a:srgbClr val="000000"/>
                </a:solidFill>
              </a:rPr>
              <a:t>Un problema tiene la propiedad de subestructura óptima si la solución óptima del problema puede obtenerse usando soluciones óptimas de sus subproblemas.</a:t>
            </a:r>
          </a:p>
          <a:p>
            <a:pPr marL="0" indent="0">
              <a:buNone/>
            </a:pPr>
            <a:endParaRPr lang="es-ES_tradnl" sz="220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_tradnl" sz="2200">
                <a:solidFill>
                  <a:srgbClr val="000000"/>
                </a:solidFill>
              </a:rPr>
              <a:t>Por ejemplo, el problema del camino más corto tiene la siguiente subestructura óptima:</a:t>
            </a:r>
          </a:p>
          <a:p>
            <a:pPr marL="0" indent="0">
              <a:buNone/>
            </a:pPr>
            <a:endParaRPr lang="es-ES_tradnl" sz="220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_tradnl" sz="2200" i="1">
                <a:solidFill>
                  <a:srgbClr val="000000"/>
                </a:solidFill>
              </a:rPr>
              <a:t>Si un nodo X está en el camino más corto de un nodo U a un nodo V, entonces el camino más corto de U a V es la combinación de los caminos más cortos de U a X y de X a V.</a:t>
            </a:r>
          </a:p>
        </p:txBody>
      </p:sp>
    </p:spTree>
    <p:extLst>
      <p:ext uri="{BB962C8B-B14F-4D97-AF65-F5344CB8AC3E}">
        <p14:creationId xmlns:p14="http://schemas.microsoft.com/office/powerpoint/2010/main" val="47995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AF35A6-E88C-2444-A3DC-5B5439A83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Pasos para resolver un problema con 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B6035-49A4-3F42-BC6B-FB9EE0AD8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rgbClr val="000000"/>
                </a:solidFill>
              </a:rPr>
              <a:t>Identificarlo como problema de DP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rgbClr val="000000"/>
                </a:solidFill>
              </a:rPr>
              <a:t>Elegir la expression que identifique a cada estado (subproblema) considerando la menor cantidad de parámetros necesarios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rgbClr val="000000"/>
                </a:solidFill>
              </a:rPr>
              <a:t>Formular la recurrencia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rgbClr val="000000"/>
                </a:solidFill>
              </a:rPr>
              <a:t>Hacer tabulación (cómputo bottom up) o memoización (cómputo top down).</a:t>
            </a:r>
          </a:p>
        </p:txBody>
      </p:sp>
    </p:spTree>
    <p:extLst>
      <p:ext uri="{BB962C8B-B14F-4D97-AF65-F5344CB8AC3E}">
        <p14:creationId xmlns:p14="http://schemas.microsoft.com/office/powerpoint/2010/main" val="1565688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057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7DE873-D725-1B4D-AD28-26E0B8F96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Ejemplo clásico: Sucesión de Fibonacci (¡mejorado!)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52D1DC-39DB-8141-BF3B-27B1CE5BF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0574" y="801866"/>
                <a:ext cx="5306084" cy="5230634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</m:t>
                              </m:r>
                              <m:r>
                                <m:rPr>
                                  <m:nor/>
                                </m:rPr>
                                <a:rPr lang="en-US" sz="24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  <m:r>
                                <a:rPr lang="en-U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  <m:e>
                              <m:r>
                                <a:rPr lang="en-U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e>
                              </m:d>
                              <m:r>
                                <a:rPr lang="en-U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−2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z="24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</m:t>
                              </m:r>
                              <m:r>
                                <m:rPr>
                                  <m:nor/>
                                </m:rPr>
                                <a:rPr lang="en-US" sz="24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lang="en-US" sz="24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&gt;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US" sz="240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sz="2400">
                    <a:solidFill>
                      <a:srgbClr val="000000"/>
                    </a:solidFill>
                  </a:rPr>
                  <a:t>Haremos el cómputo de manera </a:t>
                </a:r>
                <a:r>
                  <a:rPr lang="en-US" sz="2400" b="1" i="1">
                    <a:solidFill>
                      <a:srgbClr val="000000"/>
                    </a:solidFill>
                  </a:rPr>
                  <a:t>top-down</a:t>
                </a:r>
                <a:r>
                  <a:rPr lang="en-US" sz="2400">
                    <a:solidFill>
                      <a:srgbClr val="000000"/>
                    </a:solidFill>
                  </a:rPr>
                  <a:t>, pero ahora, guardaremos los subresultados obtenidos para cada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1≤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>
                    <a:solidFill>
                      <a:srgbClr val="00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52D1DC-39DB-8141-BF3B-27B1CE5BF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0574" y="801866"/>
                <a:ext cx="5306084" cy="5230634"/>
              </a:xfrm>
              <a:blipFill>
                <a:blip r:embed="rId3"/>
                <a:stretch>
                  <a:fillRect l="-8153" t="-12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930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08CEC-8AD9-B142-80EC-4F9E04C65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Sesión</a:t>
            </a:r>
            <a:r>
              <a:rPr lang="en-US" sz="3200" dirty="0">
                <a:solidFill>
                  <a:srgbClr val="FFFFFF"/>
                </a:solidFill>
              </a:rPr>
              <a:t> 3 - </a:t>
            </a:r>
            <a:r>
              <a:rPr lang="es-ES" sz="3200" dirty="0">
                <a:solidFill>
                  <a:srgbClr val="FFFFFF"/>
                </a:solidFill>
              </a:rPr>
              <a:t>Temario</a:t>
            </a:r>
            <a:endParaRPr lang="en-US" sz="32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81600B-D503-40A6-A730-3FFCE4A919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937464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9814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4298B-F841-EE43-8D33-D36200C31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Cálculo</a:t>
            </a:r>
            <a:r>
              <a:rPr lang="en-US" sz="3200" dirty="0">
                <a:solidFill>
                  <a:schemeClr val="bg1"/>
                </a:solidFill>
              </a:rPr>
              <a:t> de la </a:t>
            </a:r>
            <a:r>
              <a:rPr lang="en-US" sz="3200" dirty="0" err="1">
                <a:solidFill>
                  <a:schemeClr val="bg1"/>
                </a:solidFill>
              </a:rPr>
              <a:t>sucesión</a:t>
            </a:r>
            <a:r>
              <a:rPr lang="en-US" sz="3200" dirty="0">
                <a:solidFill>
                  <a:schemeClr val="bg1"/>
                </a:solidFill>
              </a:rPr>
              <a:t> de Fibonacci </a:t>
            </a:r>
            <a:r>
              <a:rPr lang="en-US" sz="3200" dirty="0" err="1">
                <a:solidFill>
                  <a:schemeClr val="bg1"/>
                </a:solidFill>
              </a:rPr>
              <a:t>usando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memoización</a:t>
            </a:r>
            <a:r>
              <a:rPr lang="en-US" sz="3200" dirty="0">
                <a:solidFill>
                  <a:schemeClr val="bg1"/>
                </a:solidFill>
              </a:rPr>
              <a:t> (top down)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Implementación del cálculo de la sucesión de Fibonacci con memoización.">
            <a:extLst>
              <a:ext uri="{FF2B5EF4-FFF2-40B4-BE49-F238E27FC236}">
                <a16:creationId xmlns:a16="http://schemas.microsoft.com/office/drawing/2014/main" id="{0B25DD08-5814-8641-B44A-EA245801D0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32" y="1675227"/>
            <a:ext cx="9869135" cy="4531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1F1D6-6666-EA49-8130-58F4733CE292}"/>
              </a:ext>
            </a:extLst>
          </p:cNvPr>
          <p:cNvSpPr txBox="1"/>
          <p:nvPr/>
        </p:nvSpPr>
        <p:spPr>
          <a:xfrm>
            <a:off x="2364377" y="6322423"/>
            <a:ext cx="819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Nota: </a:t>
            </a:r>
            <a:r>
              <a:rPr lang="en-US" dirty="0" err="1"/>
              <a:t>usando</a:t>
            </a:r>
            <a:r>
              <a:rPr lang="en-US" dirty="0"/>
              <a:t> el &amp; se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b="1" dirty="0" err="1"/>
              <a:t>referencia</a:t>
            </a:r>
            <a:r>
              <a:rPr lang="en-US" dirty="0"/>
              <a:t> (¿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?) un vector para la </a:t>
            </a:r>
            <a:r>
              <a:rPr lang="en-US" dirty="0" err="1"/>
              <a:t>memoizaci</a:t>
            </a:r>
            <a:r>
              <a:rPr lang="ru-RU" dirty="0" err="1"/>
              <a:t>ó</a:t>
            </a:r>
            <a:r>
              <a:rPr lang="es-ES" dirty="0"/>
              <a:t>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84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9D181-EEAA-FD4F-B3B1-AAFDDD814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maravilla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programación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dinámica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ejemplo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Fibonacci lineal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A6D5DE-0502-B94A-A49E-2B73B58DF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601" y="492573"/>
            <a:ext cx="3601987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95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04FA1-BDB5-6444-A8E4-755CB3A7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s-ES_tradnl">
                <a:solidFill>
                  <a:schemeClr val="accent1"/>
                </a:solidFill>
              </a:rPr>
              <a:t>Comparando fibo(x) y fastFibo(x)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250182-BCAF-2645-AC97-1215610DE3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s-ES_tradnl" sz="2400"/>
                  <a:t>fibo(50) tardó ~</a:t>
                </a:r>
                <a14:m>
                  <m:oMath xmlns:m="http://schemas.openxmlformats.org/officeDocument/2006/math">
                    <m:r>
                      <a:rPr lang="es-ES_tradnl" sz="2400" i="1">
                        <a:latin typeface="Cambria Math" panose="02040503050406030204" pitchFamily="18" charset="0"/>
                      </a:rPr>
                      <m:t>79.41 </m:t>
                    </m:r>
                    <m:r>
                      <a:rPr lang="es-ES_tradnl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s-ES_tradnl" sz="2400"/>
              </a:p>
              <a:p>
                <a:pPr marL="0" indent="0">
                  <a:buNone/>
                </a:pPr>
                <a:r>
                  <a:rPr lang="es-ES_tradnl" sz="2400"/>
                  <a:t>fastFibo(50) tardó ~</a:t>
                </a:r>
                <a14:m>
                  <m:oMath xmlns:m="http://schemas.openxmlformats.org/officeDocument/2006/math">
                    <m:r>
                      <a:rPr lang="es-ES_tradnl" sz="2400" i="1">
                        <a:latin typeface="Cambria Math" panose="02040503050406030204" pitchFamily="18" charset="0"/>
                      </a:rPr>
                      <m:t>8.0 ∗ </m:t>
                    </m:r>
                    <m:sSup>
                      <m:sSupPr>
                        <m:ctrlPr>
                          <a:rPr lang="es-ES_tradn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_trad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_tradnl" sz="2400" i="1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s-ES_tradnl" sz="2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sz="2400" b="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s-ES_tradnl" sz="2400"/>
              </a:p>
              <a:p>
                <a:pPr marL="0" indent="0">
                  <a:buNone/>
                </a:pPr>
                <a:endParaRPr lang="es-ES_tradnl" sz="2400"/>
              </a:p>
              <a:p>
                <a:pPr marL="0" indent="0">
                  <a:buNone/>
                </a:pPr>
                <a:endParaRPr lang="es-ES_tradnl" sz="2400"/>
              </a:p>
              <a:p>
                <a:pPr marL="0" indent="0">
                  <a:buNone/>
                </a:pPr>
                <a:r>
                  <a:rPr lang="es-ES_tradnl" sz="2400" b="1"/>
                  <a:t>~</a:t>
                </a:r>
                <a14:m>
                  <m:oMath xmlns:m="http://schemas.openxmlformats.org/officeDocument/2006/math">
                    <m:r>
                      <a:rPr lang="es-ES_tradnl" sz="2400" b="1" i="1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s-ES_tradnl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_tradnl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s-ES_tradnl" sz="2400" b="1" i="1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es-ES_tradnl" sz="2400" b="1"/>
                  <a:t> </a:t>
                </a:r>
              </a:p>
              <a:p>
                <a:pPr marL="0" indent="0">
                  <a:buNone/>
                </a:pPr>
                <a:r>
                  <a:rPr lang="es-ES_tradnl" sz="2400"/>
                  <a:t>Es </a:t>
                </a:r>
                <a14:m>
                  <m:oMath xmlns:m="http://schemas.openxmlformats.org/officeDocument/2006/math">
                    <m:r>
                      <a:rPr lang="es-ES_tradnl" sz="2400" i="1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s-ES_tradn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_trad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_tradnl" sz="2400" i="1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s-ES_tradnl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sz="2400"/>
                  <a:t>veces más rápido el cálculo con </a:t>
                </a:r>
                <a:r>
                  <a:rPr lang="es-ES_tradnl" sz="2400" b="1" i="1"/>
                  <a:t>memoización</a:t>
                </a:r>
                <a:r>
                  <a:rPr lang="es-ES_tradnl" sz="2400"/>
                  <a:t> para el 50mo término de la Sucesión de Fibonacci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250182-BCAF-2645-AC97-1215610DE3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132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DB40C-EF81-1D40-951B-0D3496F07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s-ES">
                <a:solidFill>
                  <a:schemeClr val="accent1"/>
                </a:solidFill>
              </a:rPr>
              <a:t>¿Y fibo(75)?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B421BD-B9A1-FD46-BE02-A9167D5F00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s-ES_tradnl" sz="2400"/>
                  <a:t>Tomando la cota superior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_tradn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_tradnl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ES_tradnl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_tradnl" sz="2400"/>
                  <a:t>, podríamos estimar que el cómputo de </a:t>
                </a:r>
                <a14:m>
                  <m:oMath xmlns:m="http://schemas.openxmlformats.org/officeDocument/2006/math">
                    <m:r>
                      <a:rPr lang="es-ES_tradnl" sz="2400" i="1">
                        <a:latin typeface="Cambria Math" panose="02040503050406030204" pitchFamily="18" charset="0"/>
                      </a:rPr>
                      <m:t>𝑓𝑖𝑏𝑜</m:t>
                    </m:r>
                    <m:r>
                      <a:rPr lang="es-ES_tradnl" sz="2400" i="1">
                        <a:latin typeface="Cambria Math" panose="02040503050406030204" pitchFamily="18" charset="0"/>
                      </a:rPr>
                      <m:t>(75) </m:t>
                    </m:r>
                  </m:oMath>
                </a14:m>
                <a:r>
                  <a:rPr lang="es-ES_tradnl" sz="2400"/>
                  <a:t>tardaría algo cercano a </a:t>
                </a:r>
              </a:p>
              <a:p>
                <a:pPr marL="0" indent="0">
                  <a:buNone/>
                </a:pPr>
                <a:endParaRPr lang="es-ES_tradnl" sz="24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𝑓𝑖𝑏𝑜</m:t>
                      </m:r>
                      <m:d>
                        <m:d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75</m:t>
                          </m:r>
                        </m:e>
                      </m:d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𝑓𝑖𝑏𝑜</m:t>
                      </m:r>
                      <m:d>
                        <m:d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50</m:t>
                          </m:r>
                        </m:e>
                      </m:d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∗ </m:t>
                      </m:r>
                      <m:sSup>
                        <m:sSup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75 – 50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79 </m:t>
                          </m:r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∗ </m:t>
                      </m:r>
                      <m:sSup>
                        <m:sSup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25</m:t>
                          </m:r>
                        </m:sup>
                      </m:sSup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30,681 </m:t>
                      </m:r>
                      <m:r>
                        <m:rPr>
                          <m:nor/>
                        </m:rPr>
                        <a:rPr lang="en-US" sz="2400" b="0" i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es-ES" sz="2400" b="0" i="1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s-ES" sz="2400" b="0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s-ES_tradnl" sz="2400" b="1" i="0">
                          <a:latin typeface="Cambria Math" panose="02040503050406030204" pitchFamily="18" charset="0"/>
                        </a:rPr>
                        <m:t>𝟖𝟒</m:t>
                      </m:r>
                      <m:r>
                        <a:rPr lang="es-ES_tradnl" sz="2400" b="1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400" b="1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s-ES" sz="2400" b="1">
                          <a:latin typeface="Cambria Math" panose="02040503050406030204" pitchFamily="18" charset="0"/>
                        </a:rPr>
                        <m:t>ñ</m:t>
                      </m:r>
                      <m:r>
                        <m:rPr>
                          <m:nor/>
                        </m:rPr>
                        <a:rPr lang="es-ES" sz="2400" b="1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ru-RU" sz="2400" b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B421BD-B9A1-FD46-BE02-A9167D5F00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974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D457D-A1EA-1743-B889-C85C34F3F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Ejemplo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problema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de DP con </a:t>
            </a:r>
            <a:r>
              <a:rPr lang="en-US" sz="3200" dirty="0" err="1">
                <a:solidFill>
                  <a:schemeClr val="bg1"/>
                </a:solidFill>
              </a:rPr>
              <a:t>enfoque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 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05273-3C25-094F-92CB-12BA5DB21F8F}"/>
              </a:ext>
            </a:extLst>
          </p:cNvPr>
          <p:cNvSpPr txBox="1"/>
          <p:nvPr/>
        </p:nvSpPr>
        <p:spPr>
          <a:xfrm>
            <a:off x="4317905" y="6362957"/>
            <a:ext cx="3827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“Maximum path sum II”, </a:t>
            </a:r>
            <a:r>
              <a:rPr lang="en-US" sz="1200" dirty="0" err="1"/>
              <a:t>Problema</a:t>
            </a:r>
            <a:r>
              <a:rPr lang="en-US" sz="1200" dirty="0"/>
              <a:t> #67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projecteuler.net</a:t>
            </a:r>
            <a:endParaRPr lang="en-US" sz="1200" dirty="0"/>
          </a:p>
        </p:txBody>
      </p:sp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DAC2965-57DD-8A46-A015-C10DA9EC3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620" y="1825625"/>
            <a:ext cx="10102759" cy="4351338"/>
          </a:xfrm>
        </p:spPr>
      </p:pic>
    </p:spTree>
    <p:extLst>
      <p:ext uri="{BB962C8B-B14F-4D97-AF65-F5344CB8AC3E}">
        <p14:creationId xmlns:p14="http://schemas.microsoft.com/office/powerpoint/2010/main" val="1192309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D457D-A1EA-1743-B889-C85C34F3F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Ejemplo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problema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de DP con </a:t>
            </a:r>
            <a:r>
              <a:rPr lang="en-US" sz="3200" dirty="0" err="1">
                <a:solidFill>
                  <a:schemeClr val="bg1"/>
                </a:solidFill>
              </a:rPr>
              <a:t>enfoque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bottom up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EC1833C-3D85-BE47-817B-07E16277F5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153573"/>
              </p:ext>
            </p:extLst>
          </p:nvPr>
        </p:nvGraphicFramePr>
        <p:xfrm>
          <a:off x="4676502" y="2800771"/>
          <a:ext cx="3383279" cy="3413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5803">
                  <a:extLst>
                    <a:ext uri="{9D8B030D-6E8A-4147-A177-3AD203B41FA5}">
                      <a16:colId xmlns:a16="http://schemas.microsoft.com/office/drawing/2014/main" val="1431621140"/>
                    </a:ext>
                  </a:extLst>
                </a:gridCol>
                <a:gridCol w="816132">
                  <a:extLst>
                    <a:ext uri="{9D8B030D-6E8A-4147-A177-3AD203B41FA5}">
                      <a16:colId xmlns:a16="http://schemas.microsoft.com/office/drawing/2014/main" val="303898510"/>
                    </a:ext>
                  </a:extLst>
                </a:gridCol>
                <a:gridCol w="870365">
                  <a:extLst>
                    <a:ext uri="{9D8B030D-6E8A-4147-A177-3AD203B41FA5}">
                      <a16:colId xmlns:a16="http://schemas.microsoft.com/office/drawing/2014/main" val="1517623383"/>
                    </a:ext>
                  </a:extLst>
                </a:gridCol>
                <a:gridCol w="880979">
                  <a:extLst>
                    <a:ext uri="{9D8B030D-6E8A-4147-A177-3AD203B41FA5}">
                      <a16:colId xmlns:a16="http://schemas.microsoft.com/office/drawing/2014/main" val="673532113"/>
                    </a:ext>
                  </a:extLst>
                </a:gridCol>
              </a:tblGrid>
              <a:tr h="796351">
                <a:tc>
                  <a:txBody>
                    <a:bodyPr/>
                    <a:lstStyle/>
                    <a:p>
                      <a:pPr algn="ctr"/>
                      <a:r>
                        <a:rPr lang="en-US" sz="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728615"/>
                  </a:ext>
                </a:extLst>
              </a:tr>
              <a:tr h="796351">
                <a:tc>
                  <a:txBody>
                    <a:bodyPr/>
                    <a:lstStyle/>
                    <a:p>
                      <a:pPr algn="ctr"/>
                      <a:r>
                        <a:rPr lang="en-US" sz="5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20552"/>
                  </a:ext>
                </a:extLst>
              </a:tr>
              <a:tr h="796351">
                <a:tc>
                  <a:txBody>
                    <a:bodyPr/>
                    <a:lstStyle/>
                    <a:p>
                      <a:pPr algn="ctr"/>
                      <a:r>
                        <a:rPr lang="en-US" sz="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724454"/>
                  </a:ext>
                </a:extLst>
              </a:tr>
              <a:tr h="796351">
                <a:tc>
                  <a:txBody>
                    <a:bodyPr/>
                    <a:lstStyle/>
                    <a:p>
                      <a:pPr algn="ctr"/>
                      <a:r>
                        <a:rPr lang="en-US" sz="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26601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E36E498-DD34-8943-ACAA-5A640304BF06}"/>
              </a:ext>
            </a:extLst>
          </p:cNvPr>
          <p:cNvSpPr txBox="1"/>
          <p:nvPr/>
        </p:nvSpPr>
        <p:spPr>
          <a:xfrm>
            <a:off x="1071154" y="1684128"/>
            <a:ext cx="9562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dirty="0"/>
              <a:t>Dada la siguiente cuadrícula, hallar el camino que inicie en el cuadro superior izquierdo y termine en el cuadro inferior derecho tal que la suma de los cuadros que visite sea mínima. A partir de cada cuadro, sólo es posible moverse hacia el cuadro vecino de la derecha (si lo hubiera) o hacia el cuadro vecino de abajo (si lo hubiera).</a:t>
            </a:r>
          </a:p>
        </p:txBody>
      </p:sp>
    </p:spTree>
    <p:extLst>
      <p:ext uri="{BB962C8B-B14F-4D97-AF65-F5344CB8AC3E}">
        <p14:creationId xmlns:p14="http://schemas.microsoft.com/office/powerpoint/2010/main" val="899664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CEE3D-C12F-6D48-8EFA-5A26460E3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chemeClr val="accent1"/>
                </a:solidFill>
              </a:rPr>
              <a:t>Concurso</a:t>
            </a:r>
            <a:r>
              <a:rPr lang="en-US" dirty="0">
                <a:solidFill>
                  <a:schemeClr val="accent1"/>
                </a:solidFill>
              </a:rPr>
              <a:t> #3 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VJudge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72E1-9573-4A41-A3CB-9A08D188A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000" dirty="0"/>
              <a:t>??????????</a:t>
            </a:r>
          </a:p>
        </p:txBody>
      </p:sp>
    </p:spTree>
    <p:extLst>
      <p:ext uri="{BB962C8B-B14F-4D97-AF65-F5344CB8AC3E}">
        <p14:creationId xmlns:p14="http://schemas.microsoft.com/office/powerpoint/2010/main" val="2497384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C965F-C169-174F-94F2-6E501848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sz="3700" err="1"/>
              <a:t>Inscripciones</a:t>
            </a:r>
            <a:r>
              <a:rPr lang="en-US" sz="3700"/>
              <a:t> a la </a:t>
            </a:r>
            <a:r>
              <a:rPr lang="en-US" sz="3700" err="1"/>
              <a:t>eliminatoria</a:t>
            </a:r>
            <a:r>
              <a:rPr lang="en-US" sz="3700"/>
              <a:t> del ACM ICPC 2019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636887B-1FC2-3140-86DC-B2D828568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463" y="2589086"/>
            <a:ext cx="3517042" cy="2755478"/>
          </a:xfrm>
          <a:prstGeom prst="rect">
            <a:avLst/>
          </a:prstGeom>
        </p:spPr>
      </p:pic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B6752-E0B3-6A40-B11A-978EDA1AD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/>
              <a:t>Escríbanle al Dr. Daniel Pérez Rojas con el nombre de su equipo y los nombres de los tres integrantes.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	</a:t>
            </a:r>
            <a:r>
              <a:rPr lang="en-US" sz="2400" b="1"/>
              <a:t>danperez@tec.mx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76687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A26F9-E25F-4B42-9405-2C77A424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dirty="0"/>
              <a:t>Google Code Jam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B3A15-2789-6C42-A3BC-3D6A0E52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670" y="2589086"/>
            <a:ext cx="4898627" cy="2755478"/>
          </a:xfrm>
          <a:prstGeom prst="rect">
            <a:avLst/>
          </a:prstGeom>
        </p:spPr>
      </p:pic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49BBE-D789-8944-BA3F-DE354BB6F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Teaser video: </a:t>
            </a:r>
            <a:r>
              <a:rPr lang="en-US" sz="2400" dirty="0">
                <a:hlinkClick r:id="rId3"/>
              </a:rPr>
              <a:t>https://www.youtube.com/watch?v=j2e30If_DXI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Registro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>
                <a:hlinkClick r:id="rId4"/>
              </a:rPr>
              <a:t>https://goo.gl/Uc7oRQ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9629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8B6F0-1AB4-F541-A970-DC655EDA9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Problemas</a:t>
            </a: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tipo</a:t>
            </a: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greedy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79C7AE-5F13-B740-B288-33D583604DD8}"/>
              </a:ext>
            </a:extLst>
          </p:cNvPr>
          <p:cNvSpPr/>
          <p:nvPr/>
        </p:nvSpPr>
        <p:spPr>
          <a:xfrm>
            <a:off x="3981478" y="3244334"/>
            <a:ext cx="4229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./Main path/to/input/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file.txt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264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D54B5-370D-4D46-80CA-146F5B69A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Concepto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1DB79E-38C2-4B47-A8FE-F8FC91D28B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976702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9703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47405-9AE5-4543-B87E-A4DD3785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¿Cuándo pensar de forma greedy?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DD3BB-0CC5-7549-8F22-B0CE5E84F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S_tradnl" sz="2400">
                <a:solidFill>
                  <a:srgbClr val="000000"/>
                </a:solidFill>
              </a:rPr>
              <a:t>Cuando el </a:t>
            </a:r>
            <a:r>
              <a:rPr lang="es-ES_tradnl" sz="2400" b="1">
                <a:solidFill>
                  <a:srgbClr val="000000"/>
                </a:solidFill>
              </a:rPr>
              <a:t>óptimo local </a:t>
            </a:r>
            <a:r>
              <a:rPr lang="es-ES_tradnl" sz="2400">
                <a:solidFill>
                  <a:srgbClr val="000000"/>
                </a:solidFill>
              </a:rPr>
              <a:t>te lleve a la </a:t>
            </a:r>
            <a:r>
              <a:rPr lang="es-ES_tradnl" sz="2400" b="1">
                <a:solidFill>
                  <a:srgbClr val="000000"/>
                </a:solidFill>
              </a:rPr>
              <a:t>solución global</a:t>
            </a:r>
            <a:r>
              <a:rPr lang="es-ES_tradnl" sz="2400">
                <a:solidFill>
                  <a:srgbClr val="000000"/>
                </a:solidFill>
              </a:rPr>
              <a:t>.</a:t>
            </a:r>
          </a:p>
          <a:p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6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057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BA3C8-9826-8948-B2FD-0C984423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Ejemplo clásico: compra de productos iguales entre dos proveedores.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F931D-A2C7-6A47-9918-1BB90DB05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Dada una lista de K productos, una lista de precios de esos K productos de un proveedor A y una lista de precios de los mismos K productos de un proveedor B, ¿qué estrategia seguiría para comprar todos los productos requeridos minimizando el costo total de la compra?</a:t>
            </a:r>
          </a:p>
        </p:txBody>
      </p:sp>
    </p:spTree>
    <p:extLst>
      <p:ext uri="{BB962C8B-B14F-4D97-AF65-F5344CB8AC3E}">
        <p14:creationId xmlns:p14="http://schemas.microsoft.com/office/powerpoint/2010/main" val="1504100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1359</Words>
  <Application>Microsoft Macintosh PowerPoint</Application>
  <PresentationFormat>Widescreen</PresentationFormat>
  <Paragraphs>168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Menlo</vt:lpstr>
      <vt:lpstr>Office Theme</vt:lpstr>
      <vt:lpstr>Introducción a la programación competitiva</vt:lpstr>
      <vt:lpstr>Sesión 3:   Problemas tipo greedy, recursión y programación dinámica</vt:lpstr>
      <vt:lpstr>Sesión 3 - Temario</vt:lpstr>
      <vt:lpstr>Inscripciones a la eliminatoria del ACM ICPC 2019</vt:lpstr>
      <vt:lpstr>Google Code Jam 2019</vt:lpstr>
      <vt:lpstr>Problemas tipo greedy</vt:lpstr>
      <vt:lpstr>Concepto</vt:lpstr>
      <vt:lpstr>¿Cuándo pensar de forma greedy?</vt:lpstr>
      <vt:lpstr>Ejemplo clásico: compra de productos iguales entre dos proveedores.</vt:lpstr>
      <vt:lpstr>Ejemplo clásico: ratones y hoyos</vt:lpstr>
      <vt:lpstr>Recursión</vt:lpstr>
      <vt:lpstr>Concepto</vt:lpstr>
      <vt:lpstr>¿Qué es la recursión?</vt:lpstr>
      <vt:lpstr>¿Por qué usar recursión?</vt:lpstr>
      <vt:lpstr>Ejemplo clásico: Sucesión de Fibonacci</vt:lpstr>
      <vt:lpstr>Ejemplo clásico: Sucesión de Fibonacci</vt:lpstr>
      <vt:lpstr>Ejemplo clásico: Sucesión de Fibonacci</vt:lpstr>
      <vt:lpstr>Ejemplo clásico: Sucesión de Fibonacci</vt:lpstr>
      <vt:lpstr>Ejemplo clásico: Sucesión de Fibonacci</vt:lpstr>
      <vt:lpstr>El costo de la recursion: ejemplo con Fibonacci exponencial</vt:lpstr>
      <vt:lpstr>Ejemplo de problema que podría resolverse con recursión</vt:lpstr>
      <vt:lpstr>Programación dinámica</vt:lpstr>
      <vt:lpstr>¿Qué es la programación dinámica (DP)?</vt:lpstr>
      <vt:lpstr>¿Por qué usar programación dinámica (DP)?</vt:lpstr>
      <vt:lpstr>Propiedades de problemas a resolverse con DP</vt:lpstr>
      <vt:lpstr>Propeidad de los problemas de DP: Subproblemas que se traslapan</vt:lpstr>
      <vt:lpstr>Propiedad de los problemas de DP: Subestructuras óptimas</vt:lpstr>
      <vt:lpstr>Pasos para resolver un problema con DP</vt:lpstr>
      <vt:lpstr>Ejemplo clásico: Sucesión de Fibonacci (¡mejorado!)</vt:lpstr>
      <vt:lpstr>Cálculo de la sucesión de Fibonacci usando memoización (top down)</vt:lpstr>
      <vt:lpstr>La maravilla de la programación dinámica: ejemplo con Fibonacci lineal</vt:lpstr>
      <vt:lpstr>Comparando fibo(x) y fastFibo(x)</vt:lpstr>
      <vt:lpstr>¿Y fibo(75)?</vt:lpstr>
      <vt:lpstr>Ejemplo de problema de DP con enfoque top down</vt:lpstr>
      <vt:lpstr>Ejemplo de problema de DP con enfoque bottom up</vt:lpstr>
      <vt:lpstr>Concurso #3 en VJudge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 programación competitiva</dc:title>
  <dc:creator>Salvador Orozco Villalever</dc:creator>
  <cp:lastModifiedBy>Salvador Orozco Villalever</cp:lastModifiedBy>
  <cp:revision>4</cp:revision>
  <dcterms:created xsi:type="dcterms:W3CDTF">2019-03-27T09:42:56Z</dcterms:created>
  <dcterms:modified xsi:type="dcterms:W3CDTF">2019-03-27T17:53:31Z</dcterms:modified>
</cp:coreProperties>
</file>